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1.xml.rels" ContentType="application/vnd.openxmlformats-package.relationships+xml"/>
  <Override PartName="/customXml/_rels/item2.xml.rels" ContentType="application/vnd.openxmlformats-package.relationships+xml"/>
  <Override PartName="/customXml/_rels/item3.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0.xml" ContentType="application/vnd.openxmlformats-officedocument.presentationml.notesSlide+xml"/>
  <Override PartName="/ppt/notesSlides/notesSlide18.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_rels/notesSlide18.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notesSlides/_rels/notesSlide14.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23.xml.rels" ContentType="application/vnd.openxmlformats-package.relationships+xml"/>
  <Override PartName="/ppt/notesSlides/_rels/notesSlide24.xml.rels" ContentType="application/vnd.openxmlformats-package.relationships+xml"/>
  <Override PartName="/ppt/notesSlides/_rels/notesSlide25.xml.rels" ContentType="application/vnd.openxmlformats-package.relationships+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1.xml.rels" ContentType="application/vnd.openxmlformats-package.relationships+xml"/>
  <Override PartName="/ppt/slides/_rels/slide22.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media/image1.png" ContentType="image/png"/>
  <Override PartName="/ppt/media/image2.jpeg" ContentType="image/jpeg"/>
  <Override PartName="/ppt/media/image8.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9.png" ContentType="image/png"/>
  <Override PartName="/ppt/media/image10.png" ContentType="image/png"/>
  <Override PartName="/ppt/media/image11.png" ContentType="image/png"/>
  <Override PartName="/ppt/media/image12.png" ContentType="image/png"/>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x="9144000" cy="51435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it-IT" sz="1400" spc="-1" strike="noStrike">
                <a:solidFill>
                  <a:srgbClr val="000000"/>
                </a:solidFill>
                <a:latin typeface="Arial"/>
              </a:rPr>
              <a:t>Fai clic per spostare la diapositiva</a:t>
            </a:r>
            <a:endParaRPr b="0" lang="it-IT" sz="1400" spc="-1" strike="noStrike">
              <a:solidFill>
                <a:srgbClr val="000000"/>
              </a:solidFill>
              <a:latin typeface="Arial"/>
            </a:endParaRPr>
          </a:p>
        </p:txBody>
      </p:sp>
      <p:sp>
        <p:nvSpPr>
          <p:cNvPr id="12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it-IT" sz="2000" spc="-1" strike="noStrike">
                <a:solidFill>
                  <a:srgbClr val="000000"/>
                </a:solidFill>
                <a:latin typeface="Arial"/>
              </a:rPr>
              <a:t>Fai clic per modificare il formato delle note</a:t>
            </a:r>
            <a:endParaRPr b="0" lang="it-IT" sz="2000" spc="-1" strike="noStrike">
              <a:solidFill>
                <a:srgbClr val="000000"/>
              </a:solidFill>
              <a:latin typeface="Arial"/>
            </a:endParaRPr>
          </a:p>
        </p:txBody>
      </p:sp>
      <p:sp>
        <p:nvSpPr>
          <p:cNvPr id="12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it-IT" sz="1400" spc="-1" strike="noStrike">
                <a:solidFill>
                  <a:srgbClr val="000000"/>
                </a:solidFill>
                <a:latin typeface="Times New Roman"/>
              </a:rPr>
              <a:t>&lt;intestazione&gt;</a:t>
            </a:r>
            <a:endParaRPr b="0" lang="it-IT" sz="1400" spc="-1" strike="noStrike">
              <a:solidFill>
                <a:srgbClr val="000000"/>
              </a:solidFill>
              <a:latin typeface="Times New Roman"/>
            </a:endParaRPr>
          </a:p>
        </p:txBody>
      </p:sp>
      <p:sp>
        <p:nvSpPr>
          <p:cNvPr id="125" name="PlaceHolder 4"/>
          <p:cNvSpPr>
            <a:spLocks noGrp="1"/>
          </p:cNvSpPr>
          <p:nvPr>
            <p:ph type="dt" idx="6"/>
          </p:nvPr>
        </p:nvSpPr>
        <p:spPr>
          <a:xfrm>
            <a:off x="4278960" y="0"/>
            <a:ext cx="3280680" cy="534240"/>
          </a:xfrm>
          <a:prstGeom prst="rect">
            <a:avLst/>
          </a:prstGeom>
          <a:noFill/>
          <a:ln w="0">
            <a:noFill/>
          </a:ln>
        </p:spPr>
        <p:txBody>
          <a:bodyPr lIns="0" rIns="0" tIns="0" bIns="0" anchor="t">
            <a:noAutofit/>
          </a:bodyPr>
          <a:lstStyle>
            <a:lvl1pPr indent="0" algn="r">
              <a:buNone/>
              <a:defRPr b="0" lang="it-IT" sz="1400" spc="-1" strike="noStrike">
                <a:solidFill>
                  <a:srgbClr val="000000"/>
                </a:solidFill>
                <a:latin typeface="Times New Roman"/>
              </a:defRPr>
            </a:lvl1pPr>
          </a:lstStyle>
          <a:p>
            <a:pPr indent="0" algn="r">
              <a:buNone/>
            </a:pPr>
            <a:r>
              <a:rPr b="0" lang="it-IT" sz="1400" spc="-1" strike="noStrike">
                <a:solidFill>
                  <a:srgbClr val="000000"/>
                </a:solidFill>
                <a:latin typeface="Times New Roman"/>
              </a:rPr>
              <a:t>&lt;data/ora&gt;</a:t>
            </a:r>
            <a:endParaRPr b="0" lang="it-IT" sz="1400" spc="-1" strike="noStrike">
              <a:solidFill>
                <a:srgbClr val="000000"/>
              </a:solidFill>
              <a:latin typeface="Times New Roman"/>
            </a:endParaRPr>
          </a:p>
        </p:txBody>
      </p:sp>
      <p:sp>
        <p:nvSpPr>
          <p:cNvPr id="126" name="PlaceHolder 5"/>
          <p:cNvSpPr>
            <a:spLocks noGrp="1"/>
          </p:cNvSpPr>
          <p:nvPr>
            <p:ph type="ftr" idx="7"/>
          </p:nvPr>
        </p:nvSpPr>
        <p:spPr>
          <a:xfrm>
            <a:off x="0" y="10157400"/>
            <a:ext cx="3280680" cy="534240"/>
          </a:xfrm>
          <a:prstGeom prst="rect">
            <a:avLst/>
          </a:prstGeom>
          <a:noFill/>
          <a:ln w="0">
            <a:noFill/>
          </a:ln>
        </p:spPr>
        <p:txBody>
          <a:bodyPr lIns="0" rIns="0" tIns="0" bIns="0" anchor="b">
            <a:noAutofit/>
          </a:bodyPr>
          <a:lstStyle>
            <a:lvl1pPr indent="0">
              <a:buNone/>
              <a:defRPr b="0" lang="it-IT" sz="1400" spc="-1" strike="noStrike">
                <a:solidFill>
                  <a:srgbClr val="000000"/>
                </a:solidFill>
                <a:latin typeface="Times New Roman"/>
              </a:defRPr>
            </a:lvl1pPr>
          </a:lstStyle>
          <a:p>
            <a:pPr indent="0">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127" name="PlaceHolder 6"/>
          <p:cNvSpPr>
            <a:spLocks noGrp="1"/>
          </p:cNvSpPr>
          <p:nvPr>
            <p:ph type="sldNum" idx="8"/>
          </p:nvPr>
        </p:nvSpPr>
        <p:spPr>
          <a:xfrm>
            <a:off x="4278960" y="10157400"/>
            <a:ext cx="3280680" cy="534240"/>
          </a:xfrm>
          <a:prstGeom prst="rect">
            <a:avLst/>
          </a:prstGeom>
          <a:noFill/>
          <a:ln w="0">
            <a:noFill/>
          </a:ln>
        </p:spPr>
        <p:txBody>
          <a:bodyPr lIns="0" rIns="0" tIns="0" bIns="0" anchor="b">
            <a:noAutofit/>
          </a:bodyPr>
          <a:lstStyle>
            <a:lvl1pPr indent="0" algn="r">
              <a:buNone/>
              <a:defRPr b="0" lang="it-IT" sz="1400" spc="-1" strike="noStrike">
                <a:solidFill>
                  <a:srgbClr val="000000"/>
                </a:solidFill>
                <a:latin typeface="Times New Roman"/>
              </a:defRPr>
            </a:lvl1pPr>
          </a:lstStyle>
          <a:p>
            <a:pPr indent="0" algn="r">
              <a:buNone/>
            </a:pPr>
            <a:fld id="{E1A8AEC8-58DF-40E1-A148-D4C61DF3D3E4}" type="slidenum">
              <a:rPr b="0" lang="it-IT" sz="1400" spc="-1" strike="noStrike">
                <a:solidFill>
                  <a:srgbClr val="000000"/>
                </a:solidFill>
                <a:latin typeface="Times New Roman"/>
              </a:rPr>
              <a:t>&lt;numero&gt;</a:t>
            </a:fld>
            <a:endParaRPr b="0" lang="it-IT"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PlaceHolder 1"/>
          <p:cNvSpPr>
            <a:spLocks noGrp="1"/>
          </p:cNvSpPr>
          <p:nvPr>
            <p:ph type="sldImg"/>
          </p:nvPr>
        </p:nvSpPr>
        <p:spPr>
          <a:xfrm>
            <a:off x="380880" y="685800"/>
            <a:ext cx="6095520" cy="3428640"/>
          </a:xfrm>
          <a:prstGeom prst="rect">
            <a:avLst/>
          </a:prstGeom>
          <a:ln w="0">
            <a:noFill/>
          </a:ln>
        </p:spPr>
      </p:sp>
      <p:sp>
        <p:nvSpPr>
          <p:cNvPr id="280"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81" name="PlaceHolder 3"/>
          <p:cNvSpPr>
            <a:spLocks noGrp="1"/>
          </p:cNvSpPr>
          <p:nvPr>
            <p:ph type="sldNum" idx="9"/>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5896CBE8-F5B4-48C5-9292-35BB65BD9C75}"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sldImg"/>
          </p:nvPr>
        </p:nvSpPr>
        <p:spPr>
          <a:xfrm>
            <a:off x="380880" y="685800"/>
            <a:ext cx="6095520" cy="3428640"/>
          </a:xfrm>
          <a:prstGeom prst="rect">
            <a:avLst/>
          </a:prstGeom>
          <a:ln w="0">
            <a:noFill/>
          </a:ln>
        </p:spPr>
      </p:sp>
      <p:sp>
        <p:nvSpPr>
          <p:cNvPr id="283"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84" name="PlaceHolder 3"/>
          <p:cNvSpPr>
            <a:spLocks noGrp="1"/>
          </p:cNvSpPr>
          <p:nvPr>
            <p:ph type="sldNum" idx="10"/>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FFAE2FFC-2E94-449F-8C04-3EF6B7AC66A1}"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PlaceHolder 1"/>
          <p:cNvSpPr>
            <a:spLocks noGrp="1"/>
          </p:cNvSpPr>
          <p:nvPr>
            <p:ph type="sldImg"/>
          </p:nvPr>
        </p:nvSpPr>
        <p:spPr>
          <a:xfrm>
            <a:off x="380880" y="685800"/>
            <a:ext cx="6095520" cy="3428640"/>
          </a:xfrm>
          <a:prstGeom prst="rect">
            <a:avLst/>
          </a:prstGeom>
          <a:ln w="0">
            <a:noFill/>
          </a:ln>
        </p:spPr>
      </p:sp>
      <p:sp>
        <p:nvSpPr>
          <p:cNvPr id="286"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87" name="PlaceHolder 3"/>
          <p:cNvSpPr>
            <a:spLocks noGrp="1"/>
          </p:cNvSpPr>
          <p:nvPr>
            <p:ph type="sldNum" idx="11"/>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AB32105A-1B94-4DE2-9105-8B3B6E61B4DC}"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sldImg"/>
          </p:nvPr>
        </p:nvSpPr>
        <p:spPr>
          <a:xfrm>
            <a:off x="380880" y="685800"/>
            <a:ext cx="6095520" cy="3428640"/>
          </a:xfrm>
          <a:prstGeom prst="rect">
            <a:avLst/>
          </a:prstGeom>
          <a:ln w="0">
            <a:noFill/>
          </a:ln>
        </p:spPr>
      </p:sp>
      <p:sp>
        <p:nvSpPr>
          <p:cNvPr id="289"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90" name="PlaceHolder 3"/>
          <p:cNvSpPr>
            <a:spLocks noGrp="1"/>
          </p:cNvSpPr>
          <p:nvPr>
            <p:ph type="sldNum" idx="12"/>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9BC63CC8-E4DE-49CB-AFB9-2CA1E0A08954}"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sldImg"/>
          </p:nvPr>
        </p:nvSpPr>
        <p:spPr>
          <a:xfrm>
            <a:off x="380880" y="685800"/>
            <a:ext cx="6095520" cy="3428640"/>
          </a:xfrm>
          <a:prstGeom prst="rect">
            <a:avLst/>
          </a:prstGeom>
          <a:ln w="0">
            <a:noFill/>
          </a:ln>
        </p:spPr>
      </p:sp>
      <p:sp>
        <p:nvSpPr>
          <p:cNvPr id="292"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93" name="PlaceHolder 3"/>
          <p:cNvSpPr>
            <a:spLocks noGrp="1"/>
          </p:cNvSpPr>
          <p:nvPr>
            <p:ph type="sldNum" idx="13"/>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C136DEB2-1237-469C-8DA5-83E1E14F4616}"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sldImg"/>
          </p:nvPr>
        </p:nvSpPr>
        <p:spPr>
          <a:xfrm>
            <a:off x="380880" y="685800"/>
            <a:ext cx="6095520" cy="3428640"/>
          </a:xfrm>
          <a:prstGeom prst="rect">
            <a:avLst/>
          </a:prstGeom>
          <a:ln w="0">
            <a:noFill/>
          </a:ln>
        </p:spPr>
      </p:sp>
      <p:sp>
        <p:nvSpPr>
          <p:cNvPr id="295"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96" name="PlaceHolder 3"/>
          <p:cNvSpPr>
            <a:spLocks noGrp="1"/>
          </p:cNvSpPr>
          <p:nvPr>
            <p:ph type="sldNum" idx="14"/>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7394A0E2-1DAF-4A07-9B33-DD74169EBE2F}"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PlaceHolder 1"/>
          <p:cNvSpPr>
            <a:spLocks noGrp="1"/>
          </p:cNvSpPr>
          <p:nvPr>
            <p:ph type="sldImg"/>
          </p:nvPr>
        </p:nvSpPr>
        <p:spPr>
          <a:xfrm>
            <a:off x="380880" y="685800"/>
            <a:ext cx="6095520" cy="3428640"/>
          </a:xfrm>
          <a:prstGeom prst="rect">
            <a:avLst/>
          </a:prstGeom>
          <a:ln w="0">
            <a:noFill/>
          </a:ln>
        </p:spPr>
      </p:sp>
      <p:sp>
        <p:nvSpPr>
          <p:cNvPr id="298"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299" name="PlaceHolder 3"/>
          <p:cNvSpPr>
            <a:spLocks noGrp="1"/>
          </p:cNvSpPr>
          <p:nvPr>
            <p:ph type="sldNum" idx="15"/>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1F3EA718-6DC2-428E-8838-C59C645E6DB4}"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sldImg"/>
          </p:nvPr>
        </p:nvSpPr>
        <p:spPr>
          <a:xfrm>
            <a:off x="380880" y="685800"/>
            <a:ext cx="6095520" cy="3428640"/>
          </a:xfrm>
          <a:prstGeom prst="rect">
            <a:avLst/>
          </a:prstGeom>
          <a:ln w="0">
            <a:noFill/>
          </a:ln>
        </p:spPr>
      </p:sp>
      <p:sp>
        <p:nvSpPr>
          <p:cNvPr id="301"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302" name="PlaceHolder 3"/>
          <p:cNvSpPr>
            <a:spLocks noGrp="1"/>
          </p:cNvSpPr>
          <p:nvPr>
            <p:ph type="sldNum" idx="16"/>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8BED9458-0120-46B7-90FA-599C21F0BCCD}"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sldImg"/>
          </p:nvPr>
        </p:nvSpPr>
        <p:spPr>
          <a:xfrm>
            <a:off x="380880" y="685800"/>
            <a:ext cx="6095520" cy="3428640"/>
          </a:xfrm>
          <a:prstGeom prst="rect">
            <a:avLst/>
          </a:prstGeom>
          <a:ln w="0">
            <a:noFill/>
          </a:ln>
        </p:spPr>
      </p:sp>
      <p:sp>
        <p:nvSpPr>
          <p:cNvPr id="304"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305" name="PlaceHolder 3"/>
          <p:cNvSpPr>
            <a:spLocks noGrp="1"/>
          </p:cNvSpPr>
          <p:nvPr>
            <p:ph type="sldNum" idx="17"/>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it-IT" sz="1400" spc="-1" strike="noStrike">
                <a:solidFill>
                  <a:srgbClr val="000000"/>
                </a:solidFill>
                <a:latin typeface="Arial"/>
                <a:ea typeface="Arial"/>
              </a:defRPr>
            </a:lvl1pPr>
          </a:lstStyle>
          <a:p>
            <a:pPr indent="0">
              <a:lnSpc>
                <a:spcPct val="100000"/>
              </a:lnSpc>
              <a:buNone/>
            </a:pPr>
            <a:fld id="{42ABC6FD-0A65-4A66-9C25-72A38B5A5EE5}" type="slidenum">
              <a:rPr b="0" lang="it-IT"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sldImg"/>
          </p:nvPr>
        </p:nvSpPr>
        <p:spPr>
          <a:xfrm>
            <a:off x="380880" y="685800"/>
            <a:ext cx="6095520" cy="3428640"/>
          </a:xfrm>
          <a:prstGeom prst="rect">
            <a:avLst/>
          </a:prstGeom>
          <a:ln w="0">
            <a:noFill/>
          </a:ln>
        </p:spPr>
      </p:sp>
      <p:sp>
        <p:nvSpPr>
          <p:cNvPr id="307"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308" name="PlaceHolder 3"/>
          <p:cNvSpPr>
            <a:spLocks noGrp="1"/>
          </p:cNvSpPr>
          <p:nvPr>
            <p:ph type="sldNum" idx="18"/>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DC7AC873-BFF1-4A39-B32E-31F66BD4C53B}"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sldImg"/>
          </p:nvPr>
        </p:nvSpPr>
        <p:spPr>
          <a:xfrm>
            <a:off x="380880" y="685800"/>
            <a:ext cx="6095520" cy="3428640"/>
          </a:xfrm>
          <a:prstGeom prst="rect">
            <a:avLst/>
          </a:prstGeom>
          <a:ln w="0">
            <a:noFill/>
          </a:ln>
        </p:spPr>
      </p:sp>
      <p:sp>
        <p:nvSpPr>
          <p:cNvPr id="310" name="PlaceHolder 2"/>
          <p:cNvSpPr>
            <a:spLocks noGrp="1"/>
          </p:cNvSpPr>
          <p:nvPr>
            <p:ph type="body"/>
          </p:nvPr>
        </p:nvSpPr>
        <p:spPr>
          <a:xfrm>
            <a:off x="685800" y="4343400"/>
            <a:ext cx="5486040" cy="4114440"/>
          </a:xfrm>
          <a:prstGeom prst="rect">
            <a:avLst/>
          </a:prstGeom>
          <a:noFill/>
          <a:ln w="0">
            <a:noFill/>
          </a:ln>
        </p:spPr>
        <p:txBody>
          <a:bodyPr tIns="91440" bIns="91440" anchor="t">
            <a:noAutofit/>
          </a:bodyPr>
          <a:p>
            <a:pPr marL="216000" indent="0">
              <a:buNone/>
            </a:pPr>
            <a:endParaRPr b="0" lang="it-IT" sz="1100" spc="-1" strike="noStrike">
              <a:solidFill>
                <a:srgbClr val="000000"/>
              </a:solidFill>
              <a:latin typeface="Arial"/>
              <a:ea typeface="Arial"/>
            </a:endParaRPr>
          </a:p>
        </p:txBody>
      </p:sp>
      <p:sp>
        <p:nvSpPr>
          <p:cNvPr id="311" name="PlaceHolder 3"/>
          <p:cNvSpPr>
            <a:spLocks noGrp="1"/>
          </p:cNvSpPr>
          <p:nvPr>
            <p:ph type="sldNum" idx="19"/>
          </p:nvPr>
        </p:nvSpPr>
        <p:spPr>
          <a:xfrm>
            <a:off x="0" y="0"/>
            <a:ext cx="0" cy="0"/>
          </a:xfrm>
          <a:prstGeom prst="rect">
            <a:avLst/>
          </a:prstGeom>
          <a:noFill/>
          <a:ln w="0">
            <a:noFill/>
          </a:ln>
        </p:spPr>
        <p:txBody>
          <a:bodyPr lIns="90000" rIns="90000" tIns="-45000" bIns="-45000" anchor="t">
            <a:noAutofit/>
          </a:bodyPr>
          <a:lstStyle>
            <a:lvl1pPr indent="0">
              <a:lnSpc>
                <a:spcPct val="100000"/>
              </a:lnSpc>
              <a:buNone/>
              <a:defRPr b="0" lang="en-US" sz="1400" spc="-1" strike="noStrike">
                <a:solidFill>
                  <a:srgbClr val="000000"/>
                </a:solidFill>
                <a:latin typeface="Arial"/>
                <a:ea typeface="Arial"/>
              </a:defRPr>
            </a:lvl1pPr>
          </a:lstStyle>
          <a:p>
            <a:pPr indent="0">
              <a:lnSpc>
                <a:spcPct val="100000"/>
              </a:lnSpc>
              <a:buNone/>
            </a:pPr>
            <a:fld id="{7C247527-EC9A-48F3-BAFE-68D308946F80}" type="slidenum">
              <a:rPr b="0" lang="en-US" sz="1400" spc="-1" strike="noStrike">
                <a:solidFill>
                  <a:srgbClr val="000000"/>
                </a:solidFill>
                <a:latin typeface="Arial"/>
                <a:ea typeface="Arial"/>
              </a:rPr>
              <a:t>&lt;numero&gt;</a:t>
            </a:fld>
            <a:endParaRPr b="0" lang="it-IT"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4EB7B312-07CE-49F2-AB82-3E3E4B2E2D0A}"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5" name="PlaceHolder 2"/>
          <p:cNvSpPr>
            <a:spLocks noGrp="1"/>
          </p:cNvSpPr>
          <p:nvPr>
            <p:ph type="subTitle"/>
          </p:nvPr>
        </p:nvSpPr>
        <p:spPr>
          <a:xfrm>
            <a:off x="311760" y="1168200"/>
            <a:ext cx="8520120" cy="341604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
        <p:nvSpPr>
          <p:cNvPr id="4" name="PlaceHolder 3"/>
          <p:cNvSpPr>
            <a:spLocks noGrp="1"/>
          </p:cNvSpPr>
          <p:nvPr>
            <p:ph type="sldNum" idx="1"/>
          </p:nvPr>
        </p:nvSpPr>
        <p:spPr/>
        <p:txBody>
          <a:bodyPr/>
          <a:p>
            <a:fld id="{1A3CE98D-A2D0-4A82-A174-611D688EEFAA}"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7" name="PlaceHolder 2"/>
          <p:cNvSpPr>
            <a:spLocks noGrp="1"/>
          </p:cNvSpPr>
          <p:nvPr>
            <p:ph/>
          </p:nvPr>
        </p:nvSpPr>
        <p:spPr>
          <a:xfrm>
            <a:off x="311760" y="1168200"/>
            <a:ext cx="852012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4" name="PlaceHolder 3"/>
          <p:cNvSpPr>
            <a:spLocks noGrp="1"/>
          </p:cNvSpPr>
          <p:nvPr>
            <p:ph type="sldNum" idx="1"/>
          </p:nvPr>
        </p:nvSpPr>
        <p:spPr/>
        <p:txBody>
          <a:bodyPr/>
          <a:p>
            <a:fld id="{8B97DC1E-C949-4B3F-9D78-93E5D32FA566}"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9" name="PlaceHolder 2"/>
          <p:cNvSpPr>
            <a:spLocks noGrp="1"/>
          </p:cNvSpPr>
          <p:nvPr>
            <p:ph/>
          </p:nvPr>
        </p:nvSpPr>
        <p:spPr>
          <a:xfrm>
            <a:off x="31176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0" name="PlaceHolder 3"/>
          <p:cNvSpPr>
            <a:spLocks noGrp="1"/>
          </p:cNvSpPr>
          <p:nvPr>
            <p:ph/>
          </p:nvPr>
        </p:nvSpPr>
        <p:spPr>
          <a:xfrm>
            <a:off x="467784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 name="PlaceHolder 4"/>
          <p:cNvSpPr>
            <a:spLocks noGrp="1"/>
          </p:cNvSpPr>
          <p:nvPr>
            <p:ph type="sldNum" idx="1"/>
          </p:nvPr>
        </p:nvSpPr>
        <p:spPr/>
        <p:txBody>
          <a:bodyPr/>
          <a:p>
            <a:fld id="{0A7757A1-280B-4253-AB08-CAC6928C5098}"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3" name="PlaceHolder 2"/>
          <p:cNvSpPr>
            <a:spLocks noGrp="1"/>
          </p:cNvSpPr>
          <p:nvPr>
            <p:ph type="sldNum" idx="1"/>
          </p:nvPr>
        </p:nvSpPr>
        <p:spPr/>
        <p:txBody>
          <a:bodyPr/>
          <a:p>
            <a:fld id="{0C55EB69-0484-44A7-A156-97561937F590}"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311760" y="444960"/>
            <a:ext cx="8520120" cy="2654640"/>
          </a:xfrm>
          <a:prstGeom prst="rect">
            <a:avLst/>
          </a:prstGeom>
          <a:noFill/>
          <a:ln w="0">
            <a:noFill/>
          </a:ln>
        </p:spPr>
        <p:txBody>
          <a:bodyPr lIns="0" rIns="0" tIns="0" bIns="0" anchor="ctr">
            <a:noAutofit/>
          </a:bodyPr>
          <a:p>
            <a:pPr algn="ctr"/>
            <a:endParaRPr b="0" lang="it-IT" sz="3200" spc="-1" strike="noStrike">
              <a:solidFill>
                <a:srgbClr val="000000"/>
              </a:solidFill>
              <a:latin typeface="Arial"/>
            </a:endParaRPr>
          </a:p>
        </p:txBody>
      </p:sp>
      <p:sp>
        <p:nvSpPr>
          <p:cNvPr id="3" name="PlaceHolder 2"/>
          <p:cNvSpPr>
            <a:spLocks noGrp="1"/>
          </p:cNvSpPr>
          <p:nvPr>
            <p:ph type="sldNum" idx="1"/>
          </p:nvPr>
        </p:nvSpPr>
        <p:spPr/>
        <p:txBody>
          <a:bodyPr/>
          <a:p>
            <a:fld id="{30DD8F5D-CE31-43E2-84BC-4184330C7D8B}"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4"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5" name="PlaceHolder 3"/>
          <p:cNvSpPr>
            <a:spLocks noGrp="1"/>
          </p:cNvSpPr>
          <p:nvPr>
            <p:ph/>
          </p:nvPr>
        </p:nvSpPr>
        <p:spPr>
          <a:xfrm>
            <a:off x="467784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6" name="PlaceHolder 4"/>
          <p:cNvSpPr>
            <a:spLocks noGrp="1"/>
          </p:cNvSpPr>
          <p:nvPr>
            <p:ph/>
          </p:nvPr>
        </p:nvSpPr>
        <p:spPr>
          <a:xfrm>
            <a:off x="31176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sldNum" idx="1"/>
          </p:nvPr>
        </p:nvSpPr>
        <p:spPr/>
        <p:txBody>
          <a:bodyPr/>
          <a:p>
            <a:fld id="{AD9C38E0-3D2D-4B99-B5F8-E82894096122}"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8" name="PlaceHolder 2"/>
          <p:cNvSpPr>
            <a:spLocks noGrp="1"/>
          </p:cNvSpPr>
          <p:nvPr>
            <p:ph/>
          </p:nvPr>
        </p:nvSpPr>
        <p:spPr>
          <a:xfrm>
            <a:off x="31176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9"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20" name="PlaceHolder 4"/>
          <p:cNvSpPr>
            <a:spLocks noGrp="1"/>
          </p:cNvSpPr>
          <p:nvPr>
            <p:ph/>
          </p:nvPr>
        </p:nvSpPr>
        <p:spPr>
          <a:xfrm>
            <a:off x="467784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sldNum" idx="1"/>
          </p:nvPr>
        </p:nvSpPr>
        <p:spPr/>
        <p:txBody>
          <a:bodyPr/>
          <a:p>
            <a:fld id="{0FBE0C4A-2CD2-4348-A4BF-7AAB03398928}"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22"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23"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24" name="PlaceHolder 4"/>
          <p:cNvSpPr>
            <a:spLocks noGrp="1"/>
          </p:cNvSpPr>
          <p:nvPr>
            <p:ph/>
          </p:nvPr>
        </p:nvSpPr>
        <p:spPr>
          <a:xfrm>
            <a:off x="311760" y="295272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sldNum" idx="1"/>
          </p:nvPr>
        </p:nvSpPr>
        <p:spPr/>
        <p:txBody>
          <a:bodyPr/>
          <a:p>
            <a:fld id="{D8AA0BE8-D4FF-45A8-B50C-0B9DB78DF39C}"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26" name="PlaceHolder 2"/>
          <p:cNvSpPr>
            <a:spLocks noGrp="1"/>
          </p:cNvSpPr>
          <p:nvPr>
            <p:ph/>
          </p:nvPr>
        </p:nvSpPr>
        <p:spPr>
          <a:xfrm>
            <a:off x="311760" y="116820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27" name="PlaceHolder 3"/>
          <p:cNvSpPr>
            <a:spLocks noGrp="1"/>
          </p:cNvSpPr>
          <p:nvPr>
            <p:ph/>
          </p:nvPr>
        </p:nvSpPr>
        <p:spPr>
          <a:xfrm>
            <a:off x="311760" y="295272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 name="PlaceHolder 4"/>
          <p:cNvSpPr>
            <a:spLocks noGrp="1"/>
          </p:cNvSpPr>
          <p:nvPr>
            <p:ph type="sldNum" idx="1"/>
          </p:nvPr>
        </p:nvSpPr>
        <p:spPr/>
        <p:txBody>
          <a:bodyPr/>
          <a:p>
            <a:fld id="{B163B557-B433-48B7-836F-DB7396A8F829}"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29"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0"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1" name="PlaceHolder 4"/>
          <p:cNvSpPr>
            <a:spLocks noGrp="1"/>
          </p:cNvSpPr>
          <p:nvPr>
            <p:ph/>
          </p:nvPr>
        </p:nvSpPr>
        <p:spPr>
          <a:xfrm>
            <a:off x="31176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2" name="PlaceHolder 5"/>
          <p:cNvSpPr>
            <a:spLocks noGrp="1"/>
          </p:cNvSpPr>
          <p:nvPr>
            <p:ph/>
          </p:nvPr>
        </p:nvSpPr>
        <p:spPr>
          <a:xfrm>
            <a:off x="467784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 name="PlaceHolder 6"/>
          <p:cNvSpPr>
            <a:spLocks noGrp="1"/>
          </p:cNvSpPr>
          <p:nvPr>
            <p:ph type="sldNum" idx="1"/>
          </p:nvPr>
        </p:nvSpPr>
        <p:spPr/>
        <p:txBody>
          <a:bodyPr/>
          <a:p>
            <a:fld id="{A806D7B0-AF05-48EF-8722-5A4FACD25BA2}" type="slidenum">
              <a:t>&lt;#&gt;</a:t>
            </a:fld>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34" name="PlaceHolder 2"/>
          <p:cNvSpPr>
            <a:spLocks noGrp="1"/>
          </p:cNvSpPr>
          <p:nvPr>
            <p:ph/>
          </p:nvPr>
        </p:nvSpPr>
        <p:spPr>
          <a:xfrm>
            <a:off x="31176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5" name="PlaceHolder 3"/>
          <p:cNvSpPr>
            <a:spLocks noGrp="1"/>
          </p:cNvSpPr>
          <p:nvPr>
            <p:ph/>
          </p:nvPr>
        </p:nvSpPr>
        <p:spPr>
          <a:xfrm>
            <a:off x="319248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6" name="PlaceHolder 4"/>
          <p:cNvSpPr>
            <a:spLocks noGrp="1"/>
          </p:cNvSpPr>
          <p:nvPr>
            <p:ph/>
          </p:nvPr>
        </p:nvSpPr>
        <p:spPr>
          <a:xfrm>
            <a:off x="607320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7" name="PlaceHolder 5"/>
          <p:cNvSpPr>
            <a:spLocks noGrp="1"/>
          </p:cNvSpPr>
          <p:nvPr>
            <p:ph/>
          </p:nvPr>
        </p:nvSpPr>
        <p:spPr>
          <a:xfrm>
            <a:off x="31176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8" name="PlaceHolder 6"/>
          <p:cNvSpPr>
            <a:spLocks noGrp="1"/>
          </p:cNvSpPr>
          <p:nvPr>
            <p:ph/>
          </p:nvPr>
        </p:nvSpPr>
        <p:spPr>
          <a:xfrm>
            <a:off x="319248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39" name="PlaceHolder 7"/>
          <p:cNvSpPr>
            <a:spLocks noGrp="1"/>
          </p:cNvSpPr>
          <p:nvPr>
            <p:ph/>
          </p:nvPr>
        </p:nvSpPr>
        <p:spPr>
          <a:xfrm>
            <a:off x="607320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9" name="PlaceHolder 8"/>
          <p:cNvSpPr>
            <a:spLocks noGrp="1"/>
          </p:cNvSpPr>
          <p:nvPr>
            <p:ph type="sldNum" idx="1"/>
          </p:nvPr>
        </p:nvSpPr>
        <p:spPr/>
        <p:txBody>
          <a:bodyPr/>
          <a:p>
            <a:fld id="{33C44C82-5D73-46DE-9CC0-5FF08246F3FB}" type="slidenum">
              <a:t>&lt;#&gt;</a:t>
            </a:fld>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p>
            <a:fld id="{A4CDAEFE-EE6A-4353-8A4E-16D026831527}"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45" name="PlaceHolder 2"/>
          <p:cNvSpPr>
            <a:spLocks noGrp="1"/>
          </p:cNvSpPr>
          <p:nvPr>
            <p:ph type="subTitle"/>
          </p:nvPr>
        </p:nvSpPr>
        <p:spPr>
          <a:xfrm>
            <a:off x="311760" y="1168200"/>
            <a:ext cx="8520120" cy="341604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
        <p:nvSpPr>
          <p:cNvPr id="4" name="PlaceHolder 3"/>
          <p:cNvSpPr>
            <a:spLocks noGrp="1"/>
          </p:cNvSpPr>
          <p:nvPr>
            <p:ph type="sldNum" idx="2"/>
          </p:nvPr>
        </p:nvSpPr>
        <p:spPr/>
        <p:txBody>
          <a:bodyPr/>
          <a:p>
            <a:fld id="{29936DF4-EC21-4B3F-97AE-FAC927CC2652}" type="slidenum">
              <a:t>&lt;#&gt;</a:t>
            </a:fld>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47" name="PlaceHolder 2"/>
          <p:cNvSpPr>
            <a:spLocks noGrp="1"/>
          </p:cNvSpPr>
          <p:nvPr>
            <p:ph/>
          </p:nvPr>
        </p:nvSpPr>
        <p:spPr>
          <a:xfrm>
            <a:off x="311760" y="1168200"/>
            <a:ext cx="852012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4" name="PlaceHolder 3"/>
          <p:cNvSpPr>
            <a:spLocks noGrp="1"/>
          </p:cNvSpPr>
          <p:nvPr>
            <p:ph type="sldNum" idx="2"/>
          </p:nvPr>
        </p:nvSpPr>
        <p:spPr/>
        <p:txBody>
          <a:bodyPr/>
          <a:p>
            <a:fld id="{2066CDD3-4D61-4C74-A5C3-523F60AB9831}"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49" name="PlaceHolder 2"/>
          <p:cNvSpPr>
            <a:spLocks noGrp="1"/>
          </p:cNvSpPr>
          <p:nvPr>
            <p:ph/>
          </p:nvPr>
        </p:nvSpPr>
        <p:spPr>
          <a:xfrm>
            <a:off x="31176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0" name="PlaceHolder 3"/>
          <p:cNvSpPr>
            <a:spLocks noGrp="1"/>
          </p:cNvSpPr>
          <p:nvPr>
            <p:ph/>
          </p:nvPr>
        </p:nvSpPr>
        <p:spPr>
          <a:xfrm>
            <a:off x="467784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 name="PlaceHolder 4"/>
          <p:cNvSpPr>
            <a:spLocks noGrp="1"/>
          </p:cNvSpPr>
          <p:nvPr>
            <p:ph type="sldNum" idx="2"/>
          </p:nvPr>
        </p:nvSpPr>
        <p:spPr/>
        <p:txBody>
          <a:bodyPr/>
          <a:p>
            <a:fld id="{DA770AC9-1BDB-4749-BEAC-B0A9CD4A7B59}" type="slidenum">
              <a:t>&lt;#&gt;</a:t>
            </a:fld>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3" name="PlaceHolder 2"/>
          <p:cNvSpPr>
            <a:spLocks noGrp="1"/>
          </p:cNvSpPr>
          <p:nvPr>
            <p:ph type="sldNum" idx="2"/>
          </p:nvPr>
        </p:nvSpPr>
        <p:spPr/>
        <p:txBody>
          <a:bodyPr/>
          <a:p>
            <a:fld id="{8DD7F14C-FC3C-47A7-AC0D-F1D162AD38AF}" type="slidenum">
              <a:t>&lt;#&gt;</a:t>
            </a:fld>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311760" y="444960"/>
            <a:ext cx="8520120" cy="2654640"/>
          </a:xfrm>
          <a:prstGeom prst="rect">
            <a:avLst/>
          </a:prstGeom>
          <a:noFill/>
          <a:ln w="0">
            <a:noFill/>
          </a:ln>
        </p:spPr>
        <p:txBody>
          <a:bodyPr lIns="0" rIns="0" tIns="0" bIns="0" anchor="ctr">
            <a:noAutofit/>
          </a:bodyPr>
          <a:p>
            <a:pPr algn="ctr"/>
            <a:endParaRPr b="0" lang="it-IT" sz="3200" spc="-1" strike="noStrike">
              <a:solidFill>
                <a:srgbClr val="000000"/>
              </a:solidFill>
              <a:latin typeface="Arial"/>
            </a:endParaRPr>
          </a:p>
        </p:txBody>
      </p:sp>
      <p:sp>
        <p:nvSpPr>
          <p:cNvPr id="3" name="PlaceHolder 2"/>
          <p:cNvSpPr>
            <a:spLocks noGrp="1"/>
          </p:cNvSpPr>
          <p:nvPr>
            <p:ph type="sldNum" idx="2"/>
          </p:nvPr>
        </p:nvSpPr>
        <p:spPr/>
        <p:txBody>
          <a:bodyPr/>
          <a:p>
            <a:fld id="{D0D6BA3E-65F7-4563-9B5B-930F3BA4999B}"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54"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5" name="PlaceHolder 3"/>
          <p:cNvSpPr>
            <a:spLocks noGrp="1"/>
          </p:cNvSpPr>
          <p:nvPr>
            <p:ph/>
          </p:nvPr>
        </p:nvSpPr>
        <p:spPr>
          <a:xfrm>
            <a:off x="467784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6" name="PlaceHolder 4"/>
          <p:cNvSpPr>
            <a:spLocks noGrp="1"/>
          </p:cNvSpPr>
          <p:nvPr>
            <p:ph/>
          </p:nvPr>
        </p:nvSpPr>
        <p:spPr>
          <a:xfrm>
            <a:off x="31176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sldNum" idx="2"/>
          </p:nvPr>
        </p:nvSpPr>
        <p:spPr/>
        <p:txBody>
          <a:bodyPr/>
          <a:p>
            <a:fld id="{FD9FBA57-3087-4896-8969-D6EA7E49964E}" type="slidenum">
              <a:t>&lt;#&gt;</a:t>
            </a:fld>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58" name="PlaceHolder 2"/>
          <p:cNvSpPr>
            <a:spLocks noGrp="1"/>
          </p:cNvSpPr>
          <p:nvPr>
            <p:ph/>
          </p:nvPr>
        </p:nvSpPr>
        <p:spPr>
          <a:xfrm>
            <a:off x="31176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9"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0" name="PlaceHolder 4"/>
          <p:cNvSpPr>
            <a:spLocks noGrp="1"/>
          </p:cNvSpPr>
          <p:nvPr>
            <p:ph/>
          </p:nvPr>
        </p:nvSpPr>
        <p:spPr>
          <a:xfrm>
            <a:off x="467784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sldNum" idx="2"/>
          </p:nvPr>
        </p:nvSpPr>
        <p:spPr/>
        <p:txBody>
          <a:bodyPr/>
          <a:p>
            <a:fld id="{E012711C-4C39-42B8-A7CE-936842C31EC7}" type="slidenum">
              <a:t>&lt;#&gt;</a:t>
            </a:fld>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62"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3"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4" name="PlaceHolder 4"/>
          <p:cNvSpPr>
            <a:spLocks noGrp="1"/>
          </p:cNvSpPr>
          <p:nvPr>
            <p:ph/>
          </p:nvPr>
        </p:nvSpPr>
        <p:spPr>
          <a:xfrm>
            <a:off x="311760" y="295272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sldNum" idx="2"/>
          </p:nvPr>
        </p:nvSpPr>
        <p:spPr/>
        <p:txBody>
          <a:bodyPr/>
          <a:p>
            <a:fld id="{DFE5556B-D83E-45D5-8792-E4F560E62E20}" type="slidenum">
              <a:t>&lt;#&gt;</a:t>
            </a:fld>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66" name="PlaceHolder 2"/>
          <p:cNvSpPr>
            <a:spLocks noGrp="1"/>
          </p:cNvSpPr>
          <p:nvPr>
            <p:ph/>
          </p:nvPr>
        </p:nvSpPr>
        <p:spPr>
          <a:xfrm>
            <a:off x="311760" y="116820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7" name="PlaceHolder 3"/>
          <p:cNvSpPr>
            <a:spLocks noGrp="1"/>
          </p:cNvSpPr>
          <p:nvPr>
            <p:ph/>
          </p:nvPr>
        </p:nvSpPr>
        <p:spPr>
          <a:xfrm>
            <a:off x="311760" y="295272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 name="PlaceHolder 4"/>
          <p:cNvSpPr>
            <a:spLocks noGrp="1"/>
          </p:cNvSpPr>
          <p:nvPr>
            <p:ph type="sldNum" idx="2"/>
          </p:nvPr>
        </p:nvSpPr>
        <p:spPr/>
        <p:txBody>
          <a:bodyPr/>
          <a:p>
            <a:fld id="{C1335FFF-DFAB-4AD1-8C73-B8525067C9E7}" type="slidenum">
              <a:t>&lt;#&gt;</a:t>
            </a:fld>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69"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0"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1" name="PlaceHolder 4"/>
          <p:cNvSpPr>
            <a:spLocks noGrp="1"/>
          </p:cNvSpPr>
          <p:nvPr>
            <p:ph/>
          </p:nvPr>
        </p:nvSpPr>
        <p:spPr>
          <a:xfrm>
            <a:off x="31176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2" name="PlaceHolder 5"/>
          <p:cNvSpPr>
            <a:spLocks noGrp="1"/>
          </p:cNvSpPr>
          <p:nvPr>
            <p:ph/>
          </p:nvPr>
        </p:nvSpPr>
        <p:spPr>
          <a:xfrm>
            <a:off x="467784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 name="PlaceHolder 6"/>
          <p:cNvSpPr>
            <a:spLocks noGrp="1"/>
          </p:cNvSpPr>
          <p:nvPr>
            <p:ph type="sldNum" idx="2"/>
          </p:nvPr>
        </p:nvSpPr>
        <p:spPr/>
        <p:txBody>
          <a:bodyPr/>
          <a:p>
            <a:fld id="{9F88DFF5-A242-41C6-9068-D708D04D94E0}" type="slidenum">
              <a:t>&lt;#&gt;</a:t>
            </a:fld>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74" name="PlaceHolder 2"/>
          <p:cNvSpPr>
            <a:spLocks noGrp="1"/>
          </p:cNvSpPr>
          <p:nvPr>
            <p:ph/>
          </p:nvPr>
        </p:nvSpPr>
        <p:spPr>
          <a:xfrm>
            <a:off x="31176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5" name="PlaceHolder 3"/>
          <p:cNvSpPr>
            <a:spLocks noGrp="1"/>
          </p:cNvSpPr>
          <p:nvPr>
            <p:ph/>
          </p:nvPr>
        </p:nvSpPr>
        <p:spPr>
          <a:xfrm>
            <a:off x="319248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6" name="PlaceHolder 4"/>
          <p:cNvSpPr>
            <a:spLocks noGrp="1"/>
          </p:cNvSpPr>
          <p:nvPr>
            <p:ph/>
          </p:nvPr>
        </p:nvSpPr>
        <p:spPr>
          <a:xfrm>
            <a:off x="607320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7" name="PlaceHolder 5"/>
          <p:cNvSpPr>
            <a:spLocks noGrp="1"/>
          </p:cNvSpPr>
          <p:nvPr>
            <p:ph/>
          </p:nvPr>
        </p:nvSpPr>
        <p:spPr>
          <a:xfrm>
            <a:off x="31176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8" name="PlaceHolder 6"/>
          <p:cNvSpPr>
            <a:spLocks noGrp="1"/>
          </p:cNvSpPr>
          <p:nvPr>
            <p:ph/>
          </p:nvPr>
        </p:nvSpPr>
        <p:spPr>
          <a:xfrm>
            <a:off x="319248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9" name="PlaceHolder 7"/>
          <p:cNvSpPr>
            <a:spLocks noGrp="1"/>
          </p:cNvSpPr>
          <p:nvPr>
            <p:ph/>
          </p:nvPr>
        </p:nvSpPr>
        <p:spPr>
          <a:xfrm>
            <a:off x="607320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9" name="PlaceHolder 8"/>
          <p:cNvSpPr>
            <a:spLocks noGrp="1"/>
          </p:cNvSpPr>
          <p:nvPr>
            <p:ph type="sldNum" idx="2"/>
          </p:nvPr>
        </p:nvSpPr>
        <p:spPr/>
        <p:txBody>
          <a:bodyPr/>
          <a:p>
            <a:fld id="{8049561D-408D-4535-A82D-ADEA4D127D26}" type="slidenum">
              <a:t>&lt;#&gt;</a:t>
            </a:fld>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3"/>
          </p:nvPr>
        </p:nvSpPr>
        <p:spPr/>
        <p:txBody>
          <a:bodyPr/>
          <a:p>
            <a:r>
              <a:t>Footer</a:t>
            </a:r>
          </a:p>
        </p:txBody>
      </p:sp>
      <p:sp>
        <p:nvSpPr>
          <p:cNvPr id="3" name="PlaceHolder 2"/>
          <p:cNvSpPr>
            <a:spLocks noGrp="1"/>
          </p:cNvSpPr>
          <p:nvPr>
            <p:ph type="sldNum" idx="5"/>
          </p:nvPr>
        </p:nvSpPr>
        <p:spPr/>
        <p:txBody>
          <a:bodyPr/>
          <a:p>
            <a:fld id="{352BAA05-2921-4B36-AE16-C5F919993F93}" type="slidenum">
              <a:t>&lt;#&gt;</a:t>
            </a:fld>
          </a:p>
        </p:txBody>
      </p:sp>
      <p:sp>
        <p:nvSpPr>
          <p:cNvPr id="4" name="PlaceHolder 3"/>
          <p:cNvSpPr>
            <a:spLocks noGrp="1"/>
          </p:cNvSpPr>
          <p:nvPr>
            <p:ph type="dt" idx="4"/>
          </p:nvPr>
        </p:nvSpPr>
        <p:spPr/>
        <p:txBody>
          <a:bodyPr/>
          <a:p>
            <a:r>
              <a:rPr lang="it-IT"/>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6"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87" name="PlaceHolder 2"/>
          <p:cNvSpPr>
            <a:spLocks noGrp="1"/>
          </p:cNvSpPr>
          <p:nvPr>
            <p:ph type="subTitle"/>
          </p:nvPr>
        </p:nvSpPr>
        <p:spPr>
          <a:xfrm>
            <a:off x="311760" y="1168200"/>
            <a:ext cx="8520120" cy="3416040"/>
          </a:xfrm>
          <a:prstGeom prst="rect">
            <a:avLst/>
          </a:prstGeom>
          <a:noFill/>
          <a:ln w="0">
            <a:noFill/>
          </a:ln>
        </p:spPr>
        <p:txBody>
          <a:bodyPr lIns="0" rIns="0" tIns="0" bIns="0" anchor="ctr">
            <a:noAutofit/>
          </a:bodyPr>
          <a:p>
            <a:pPr indent="0" algn="ctr">
              <a:buNone/>
            </a:pPr>
            <a:endParaRPr b="0" lang="it-IT" sz="3200" spc="-1" strike="noStrike">
              <a:solidFill>
                <a:srgbClr val="000000"/>
              </a:solidFill>
              <a:latin typeface="Arial"/>
            </a:endParaRPr>
          </a:p>
        </p:txBody>
      </p:sp>
      <p:sp>
        <p:nvSpPr>
          <p:cNvPr id="4" name="PlaceHolder 3"/>
          <p:cNvSpPr>
            <a:spLocks noGrp="1"/>
          </p:cNvSpPr>
          <p:nvPr>
            <p:ph type="ftr" idx="3"/>
          </p:nvPr>
        </p:nvSpPr>
        <p:spPr/>
        <p:txBody>
          <a:bodyPr/>
          <a:p>
            <a:r>
              <a:t>Footer</a:t>
            </a:r>
          </a:p>
        </p:txBody>
      </p:sp>
      <p:sp>
        <p:nvSpPr>
          <p:cNvPr id="5" name="PlaceHolder 4"/>
          <p:cNvSpPr>
            <a:spLocks noGrp="1"/>
          </p:cNvSpPr>
          <p:nvPr>
            <p:ph type="sldNum" idx="5"/>
          </p:nvPr>
        </p:nvSpPr>
        <p:spPr/>
        <p:txBody>
          <a:bodyPr/>
          <a:p>
            <a:fld id="{ADA0CA98-72E9-40AF-B17D-5DC2CAB297DC}" type="slidenum">
              <a:t>&lt;#&gt;</a:t>
            </a:fld>
          </a:p>
        </p:txBody>
      </p:sp>
      <p:sp>
        <p:nvSpPr>
          <p:cNvPr id="6" name="PlaceHolder 5"/>
          <p:cNvSpPr>
            <a:spLocks noGrp="1"/>
          </p:cNvSpPr>
          <p:nvPr>
            <p:ph type="dt" idx="4"/>
          </p:nvPr>
        </p:nvSpPr>
        <p:spPr/>
        <p:txBody>
          <a:bodyPr/>
          <a:p>
            <a:r>
              <a:rPr lang="it-IT"/>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89" name="PlaceHolder 2"/>
          <p:cNvSpPr>
            <a:spLocks noGrp="1"/>
          </p:cNvSpPr>
          <p:nvPr>
            <p:ph/>
          </p:nvPr>
        </p:nvSpPr>
        <p:spPr>
          <a:xfrm>
            <a:off x="311760" y="1168200"/>
            <a:ext cx="852012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4" name="PlaceHolder 3"/>
          <p:cNvSpPr>
            <a:spLocks noGrp="1"/>
          </p:cNvSpPr>
          <p:nvPr>
            <p:ph type="ftr" idx="3"/>
          </p:nvPr>
        </p:nvSpPr>
        <p:spPr/>
        <p:txBody>
          <a:bodyPr/>
          <a:p>
            <a:r>
              <a:t>Footer</a:t>
            </a:r>
          </a:p>
        </p:txBody>
      </p:sp>
      <p:sp>
        <p:nvSpPr>
          <p:cNvPr id="5" name="PlaceHolder 4"/>
          <p:cNvSpPr>
            <a:spLocks noGrp="1"/>
          </p:cNvSpPr>
          <p:nvPr>
            <p:ph type="sldNum" idx="5"/>
          </p:nvPr>
        </p:nvSpPr>
        <p:spPr/>
        <p:txBody>
          <a:bodyPr/>
          <a:p>
            <a:fld id="{913016C1-5904-47C6-A5B8-1F24A2526E8D}" type="slidenum">
              <a:t>&lt;#&gt;</a:t>
            </a:fld>
          </a:p>
        </p:txBody>
      </p:sp>
      <p:sp>
        <p:nvSpPr>
          <p:cNvPr id="6" name="PlaceHolder 5"/>
          <p:cNvSpPr>
            <a:spLocks noGrp="1"/>
          </p:cNvSpPr>
          <p:nvPr>
            <p:ph type="dt" idx="4"/>
          </p:nvPr>
        </p:nvSpPr>
        <p:spPr/>
        <p:txBody>
          <a:bodyPr/>
          <a:p>
            <a:r>
              <a:rPr lang="it-IT"/>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91" name="PlaceHolder 2"/>
          <p:cNvSpPr>
            <a:spLocks noGrp="1"/>
          </p:cNvSpPr>
          <p:nvPr>
            <p:ph/>
          </p:nvPr>
        </p:nvSpPr>
        <p:spPr>
          <a:xfrm>
            <a:off x="31176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92" name="PlaceHolder 3"/>
          <p:cNvSpPr>
            <a:spLocks noGrp="1"/>
          </p:cNvSpPr>
          <p:nvPr>
            <p:ph/>
          </p:nvPr>
        </p:nvSpPr>
        <p:spPr>
          <a:xfrm>
            <a:off x="467784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 name="PlaceHolder 4"/>
          <p:cNvSpPr>
            <a:spLocks noGrp="1"/>
          </p:cNvSpPr>
          <p:nvPr>
            <p:ph type="ftr" idx="3"/>
          </p:nvPr>
        </p:nvSpPr>
        <p:spPr/>
        <p:txBody>
          <a:bodyPr/>
          <a:p>
            <a:r>
              <a:t>Footer</a:t>
            </a:r>
          </a:p>
        </p:txBody>
      </p:sp>
      <p:sp>
        <p:nvSpPr>
          <p:cNvPr id="6" name="PlaceHolder 5"/>
          <p:cNvSpPr>
            <a:spLocks noGrp="1"/>
          </p:cNvSpPr>
          <p:nvPr>
            <p:ph type="sldNum" idx="5"/>
          </p:nvPr>
        </p:nvSpPr>
        <p:spPr/>
        <p:txBody>
          <a:bodyPr/>
          <a:p>
            <a:fld id="{010BFCA6-A9E4-48B1-B487-5CA881D9D157}" type="slidenum">
              <a:t>&lt;#&gt;</a:t>
            </a:fld>
          </a:p>
        </p:txBody>
      </p:sp>
      <p:sp>
        <p:nvSpPr>
          <p:cNvPr id="7" name="PlaceHolder 6"/>
          <p:cNvSpPr>
            <a:spLocks noGrp="1"/>
          </p:cNvSpPr>
          <p:nvPr>
            <p:ph type="dt" idx="4"/>
          </p:nvPr>
        </p:nvSpPr>
        <p:spPr/>
        <p:txBody>
          <a:bodyPr/>
          <a:p>
            <a:r>
              <a:rPr lang="it-IT"/>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3" name="PlaceHolder 2"/>
          <p:cNvSpPr>
            <a:spLocks noGrp="1"/>
          </p:cNvSpPr>
          <p:nvPr>
            <p:ph type="ftr" idx="3"/>
          </p:nvPr>
        </p:nvSpPr>
        <p:spPr/>
        <p:txBody>
          <a:bodyPr/>
          <a:p>
            <a:r>
              <a:t>Footer</a:t>
            </a:r>
          </a:p>
        </p:txBody>
      </p:sp>
      <p:sp>
        <p:nvSpPr>
          <p:cNvPr id="4" name="PlaceHolder 3"/>
          <p:cNvSpPr>
            <a:spLocks noGrp="1"/>
          </p:cNvSpPr>
          <p:nvPr>
            <p:ph type="sldNum" idx="5"/>
          </p:nvPr>
        </p:nvSpPr>
        <p:spPr/>
        <p:txBody>
          <a:bodyPr/>
          <a:p>
            <a:fld id="{B9A4A19E-80DC-4B80-A20A-D8D96A8F1FBB}" type="slidenum">
              <a:t>&lt;#&gt;</a:t>
            </a:fld>
          </a:p>
        </p:txBody>
      </p:sp>
      <p:sp>
        <p:nvSpPr>
          <p:cNvPr id="5" name="PlaceHolder 4"/>
          <p:cNvSpPr>
            <a:spLocks noGrp="1"/>
          </p:cNvSpPr>
          <p:nvPr>
            <p:ph type="dt" idx="4"/>
          </p:nvPr>
        </p:nvSpPr>
        <p:spPr/>
        <p:txBody>
          <a:bodyPr/>
          <a:p>
            <a:r>
              <a:rPr lang="it-IT"/>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4" name="PlaceHolder 1"/>
          <p:cNvSpPr>
            <a:spLocks noGrp="1"/>
          </p:cNvSpPr>
          <p:nvPr>
            <p:ph type="subTitle"/>
          </p:nvPr>
        </p:nvSpPr>
        <p:spPr>
          <a:xfrm>
            <a:off x="311760" y="444960"/>
            <a:ext cx="8520120" cy="2654640"/>
          </a:xfrm>
          <a:prstGeom prst="rect">
            <a:avLst/>
          </a:prstGeom>
          <a:noFill/>
          <a:ln w="0">
            <a:noFill/>
          </a:ln>
        </p:spPr>
        <p:txBody>
          <a:bodyPr lIns="0" rIns="0" tIns="0" bIns="0" anchor="ctr">
            <a:noAutofit/>
          </a:bodyPr>
          <a:p>
            <a:pPr algn="ctr"/>
            <a:endParaRPr b="0" lang="it-IT" sz="3200" spc="-1" strike="noStrike">
              <a:solidFill>
                <a:srgbClr val="000000"/>
              </a:solidFill>
              <a:latin typeface="Arial"/>
            </a:endParaRPr>
          </a:p>
        </p:txBody>
      </p:sp>
      <p:sp>
        <p:nvSpPr>
          <p:cNvPr id="3" name="PlaceHolder 2"/>
          <p:cNvSpPr>
            <a:spLocks noGrp="1"/>
          </p:cNvSpPr>
          <p:nvPr>
            <p:ph type="ftr" idx="3"/>
          </p:nvPr>
        </p:nvSpPr>
        <p:spPr/>
        <p:txBody>
          <a:bodyPr/>
          <a:p>
            <a:r>
              <a:t>Footer</a:t>
            </a:r>
          </a:p>
        </p:txBody>
      </p:sp>
      <p:sp>
        <p:nvSpPr>
          <p:cNvPr id="4" name="PlaceHolder 3"/>
          <p:cNvSpPr>
            <a:spLocks noGrp="1"/>
          </p:cNvSpPr>
          <p:nvPr>
            <p:ph type="sldNum" idx="5"/>
          </p:nvPr>
        </p:nvSpPr>
        <p:spPr/>
        <p:txBody>
          <a:bodyPr/>
          <a:p>
            <a:fld id="{9BF65BE7-A889-4CA7-AAC7-375175B8ECBE}" type="slidenum">
              <a:t>&lt;#&gt;</a:t>
            </a:fld>
          </a:p>
        </p:txBody>
      </p:sp>
      <p:sp>
        <p:nvSpPr>
          <p:cNvPr id="5" name="PlaceHolder 4"/>
          <p:cNvSpPr>
            <a:spLocks noGrp="1"/>
          </p:cNvSpPr>
          <p:nvPr>
            <p:ph type="dt" idx="4"/>
          </p:nvPr>
        </p:nvSpPr>
        <p:spPr/>
        <p:txBody>
          <a:bodyPr/>
          <a:p>
            <a:r>
              <a:rPr lang="it-IT"/>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96"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97" name="PlaceHolder 3"/>
          <p:cNvSpPr>
            <a:spLocks noGrp="1"/>
          </p:cNvSpPr>
          <p:nvPr>
            <p:ph/>
          </p:nvPr>
        </p:nvSpPr>
        <p:spPr>
          <a:xfrm>
            <a:off x="467784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98" name="PlaceHolder 4"/>
          <p:cNvSpPr>
            <a:spLocks noGrp="1"/>
          </p:cNvSpPr>
          <p:nvPr>
            <p:ph/>
          </p:nvPr>
        </p:nvSpPr>
        <p:spPr>
          <a:xfrm>
            <a:off x="31176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ftr" idx="3"/>
          </p:nvPr>
        </p:nvSpPr>
        <p:spPr/>
        <p:txBody>
          <a:bodyPr/>
          <a:p>
            <a:r>
              <a:t>Footer</a:t>
            </a:r>
          </a:p>
        </p:txBody>
      </p:sp>
      <p:sp>
        <p:nvSpPr>
          <p:cNvPr id="7" name="PlaceHolder 6"/>
          <p:cNvSpPr>
            <a:spLocks noGrp="1"/>
          </p:cNvSpPr>
          <p:nvPr>
            <p:ph type="sldNum" idx="5"/>
          </p:nvPr>
        </p:nvSpPr>
        <p:spPr/>
        <p:txBody>
          <a:bodyPr/>
          <a:p>
            <a:fld id="{80F588F6-C235-4ACF-88DB-863E9590D765}" type="slidenum">
              <a:t>&lt;#&gt;</a:t>
            </a:fld>
          </a:p>
        </p:txBody>
      </p:sp>
      <p:sp>
        <p:nvSpPr>
          <p:cNvPr id="8" name="PlaceHolder 7"/>
          <p:cNvSpPr>
            <a:spLocks noGrp="1"/>
          </p:cNvSpPr>
          <p:nvPr>
            <p:ph type="dt" idx="4"/>
          </p:nvPr>
        </p:nvSpPr>
        <p:spPr/>
        <p:txBody>
          <a:bodyPr/>
          <a:p>
            <a:r>
              <a:rPr lang="it-IT"/>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00" name="PlaceHolder 2"/>
          <p:cNvSpPr>
            <a:spLocks noGrp="1"/>
          </p:cNvSpPr>
          <p:nvPr>
            <p:ph/>
          </p:nvPr>
        </p:nvSpPr>
        <p:spPr>
          <a:xfrm>
            <a:off x="311760" y="1168200"/>
            <a:ext cx="4157640" cy="341604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01"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02" name="PlaceHolder 4"/>
          <p:cNvSpPr>
            <a:spLocks noGrp="1"/>
          </p:cNvSpPr>
          <p:nvPr>
            <p:ph/>
          </p:nvPr>
        </p:nvSpPr>
        <p:spPr>
          <a:xfrm>
            <a:off x="467784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ftr" idx="3"/>
          </p:nvPr>
        </p:nvSpPr>
        <p:spPr/>
        <p:txBody>
          <a:bodyPr/>
          <a:p>
            <a:r>
              <a:t>Footer</a:t>
            </a:r>
          </a:p>
        </p:txBody>
      </p:sp>
      <p:sp>
        <p:nvSpPr>
          <p:cNvPr id="7" name="PlaceHolder 6"/>
          <p:cNvSpPr>
            <a:spLocks noGrp="1"/>
          </p:cNvSpPr>
          <p:nvPr>
            <p:ph type="sldNum" idx="5"/>
          </p:nvPr>
        </p:nvSpPr>
        <p:spPr/>
        <p:txBody>
          <a:bodyPr/>
          <a:p>
            <a:fld id="{E51534AA-4043-4BA3-BC32-DB095F994455}" type="slidenum">
              <a:t>&lt;#&gt;</a:t>
            </a:fld>
          </a:p>
        </p:txBody>
      </p:sp>
      <p:sp>
        <p:nvSpPr>
          <p:cNvPr id="8" name="PlaceHolder 7"/>
          <p:cNvSpPr>
            <a:spLocks noGrp="1"/>
          </p:cNvSpPr>
          <p:nvPr>
            <p:ph type="dt" idx="4"/>
          </p:nvPr>
        </p:nvSpPr>
        <p:spPr/>
        <p:txBody>
          <a:bodyPr/>
          <a:p>
            <a:r>
              <a:rPr lang="it-IT"/>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04"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05"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06" name="PlaceHolder 4"/>
          <p:cNvSpPr>
            <a:spLocks noGrp="1"/>
          </p:cNvSpPr>
          <p:nvPr>
            <p:ph/>
          </p:nvPr>
        </p:nvSpPr>
        <p:spPr>
          <a:xfrm>
            <a:off x="311760" y="295272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6" name="PlaceHolder 5"/>
          <p:cNvSpPr>
            <a:spLocks noGrp="1"/>
          </p:cNvSpPr>
          <p:nvPr>
            <p:ph type="ftr" idx="3"/>
          </p:nvPr>
        </p:nvSpPr>
        <p:spPr/>
        <p:txBody>
          <a:bodyPr/>
          <a:p>
            <a:r>
              <a:t>Footer</a:t>
            </a:r>
          </a:p>
        </p:txBody>
      </p:sp>
      <p:sp>
        <p:nvSpPr>
          <p:cNvPr id="7" name="PlaceHolder 6"/>
          <p:cNvSpPr>
            <a:spLocks noGrp="1"/>
          </p:cNvSpPr>
          <p:nvPr>
            <p:ph type="sldNum" idx="5"/>
          </p:nvPr>
        </p:nvSpPr>
        <p:spPr/>
        <p:txBody>
          <a:bodyPr/>
          <a:p>
            <a:fld id="{2958BE6F-FBCC-4438-8727-686F5482B968}" type="slidenum">
              <a:t>&lt;#&gt;</a:t>
            </a:fld>
          </a:p>
        </p:txBody>
      </p:sp>
      <p:sp>
        <p:nvSpPr>
          <p:cNvPr id="8" name="PlaceHolder 7"/>
          <p:cNvSpPr>
            <a:spLocks noGrp="1"/>
          </p:cNvSpPr>
          <p:nvPr>
            <p:ph type="dt" idx="4"/>
          </p:nvPr>
        </p:nvSpPr>
        <p:spPr/>
        <p:txBody>
          <a:bodyPr/>
          <a:p>
            <a:r>
              <a:rPr lang="it-IT"/>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08" name="PlaceHolder 2"/>
          <p:cNvSpPr>
            <a:spLocks noGrp="1"/>
          </p:cNvSpPr>
          <p:nvPr>
            <p:ph/>
          </p:nvPr>
        </p:nvSpPr>
        <p:spPr>
          <a:xfrm>
            <a:off x="311760" y="116820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09" name="PlaceHolder 3"/>
          <p:cNvSpPr>
            <a:spLocks noGrp="1"/>
          </p:cNvSpPr>
          <p:nvPr>
            <p:ph/>
          </p:nvPr>
        </p:nvSpPr>
        <p:spPr>
          <a:xfrm>
            <a:off x="311760" y="2952720"/>
            <a:ext cx="852012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5" name="PlaceHolder 4"/>
          <p:cNvSpPr>
            <a:spLocks noGrp="1"/>
          </p:cNvSpPr>
          <p:nvPr>
            <p:ph type="ftr" idx="3"/>
          </p:nvPr>
        </p:nvSpPr>
        <p:spPr/>
        <p:txBody>
          <a:bodyPr/>
          <a:p>
            <a:r>
              <a:t>Footer</a:t>
            </a:r>
          </a:p>
        </p:txBody>
      </p:sp>
      <p:sp>
        <p:nvSpPr>
          <p:cNvPr id="6" name="PlaceHolder 5"/>
          <p:cNvSpPr>
            <a:spLocks noGrp="1"/>
          </p:cNvSpPr>
          <p:nvPr>
            <p:ph type="sldNum" idx="5"/>
          </p:nvPr>
        </p:nvSpPr>
        <p:spPr/>
        <p:txBody>
          <a:bodyPr/>
          <a:p>
            <a:fld id="{0C9A8097-22F8-4830-9EF7-4D5E57DF677D}" type="slidenum">
              <a:t>&lt;#&gt;</a:t>
            </a:fld>
          </a:p>
        </p:txBody>
      </p:sp>
      <p:sp>
        <p:nvSpPr>
          <p:cNvPr id="7" name="PlaceHolder 6"/>
          <p:cNvSpPr>
            <a:spLocks noGrp="1"/>
          </p:cNvSpPr>
          <p:nvPr>
            <p:ph type="dt" idx="4"/>
          </p:nvPr>
        </p:nvSpPr>
        <p:spPr/>
        <p:txBody>
          <a:bodyPr/>
          <a:p>
            <a:r>
              <a:rPr lang="it-IT"/>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11" name="PlaceHolder 2"/>
          <p:cNvSpPr>
            <a:spLocks noGrp="1"/>
          </p:cNvSpPr>
          <p:nvPr>
            <p:ph/>
          </p:nvPr>
        </p:nvSpPr>
        <p:spPr>
          <a:xfrm>
            <a:off x="31176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12" name="PlaceHolder 3"/>
          <p:cNvSpPr>
            <a:spLocks noGrp="1"/>
          </p:cNvSpPr>
          <p:nvPr>
            <p:ph/>
          </p:nvPr>
        </p:nvSpPr>
        <p:spPr>
          <a:xfrm>
            <a:off x="4677840" y="116820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13" name="PlaceHolder 4"/>
          <p:cNvSpPr>
            <a:spLocks noGrp="1"/>
          </p:cNvSpPr>
          <p:nvPr>
            <p:ph/>
          </p:nvPr>
        </p:nvSpPr>
        <p:spPr>
          <a:xfrm>
            <a:off x="31176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14" name="PlaceHolder 5"/>
          <p:cNvSpPr>
            <a:spLocks noGrp="1"/>
          </p:cNvSpPr>
          <p:nvPr>
            <p:ph/>
          </p:nvPr>
        </p:nvSpPr>
        <p:spPr>
          <a:xfrm>
            <a:off x="4677840" y="2952720"/>
            <a:ext cx="415764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7" name="PlaceHolder 6"/>
          <p:cNvSpPr>
            <a:spLocks noGrp="1"/>
          </p:cNvSpPr>
          <p:nvPr>
            <p:ph type="ftr" idx="3"/>
          </p:nvPr>
        </p:nvSpPr>
        <p:spPr/>
        <p:txBody>
          <a:bodyPr/>
          <a:p>
            <a:r>
              <a:t>Footer</a:t>
            </a:r>
          </a:p>
        </p:txBody>
      </p:sp>
      <p:sp>
        <p:nvSpPr>
          <p:cNvPr id="8" name="PlaceHolder 7"/>
          <p:cNvSpPr>
            <a:spLocks noGrp="1"/>
          </p:cNvSpPr>
          <p:nvPr>
            <p:ph type="sldNum" idx="5"/>
          </p:nvPr>
        </p:nvSpPr>
        <p:spPr/>
        <p:txBody>
          <a:bodyPr/>
          <a:p>
            <a:fld id="{69E08AB8-89A9-43C8-AEBA-309ABD18A8C8}" type="slidenum">
              <a:t>&lt;#&gt;</a:t>
            </a:fld>
          </a:p>
        </p:txBody>
      </p:sp>
      <p:sp>
        <p:nvSpPr>
          <p:cNvPr id="9" name="PlaceHolder 8"/>
          <p:cNvSpPr>
            <a:spLocks noGrp="1"/>
          </p:cNvSpPr>
          <p:nvPr>
            <p:ph type="dt" idx="4"/>
          </p:nvPr>
        </p:nvSpPr>
        <p:spPr/>
        <p:txBody>
          <a:bodyPr/>
          <a:p>
            <a:r>
              <a:rPr lang="it-IT"/>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311760" y="444960"/>
            <a:ext cx="8520120" cy="572400"/>
          </a:xfrm>
          <a:prstGeom prst="rect">
            <a:avLst/>
          </a:prstGeom>
          <a:noFill/>
          <a:ln w="0">
            <a:noFill/>
          </a:ln>
        </p:spPr>
        <p:txBody>
          <a:bodyPr lIns="0" rIns="0" tIns="0" bIns="0" anchor="ctr">
            <a:noAutofit/>
          </a:bodyPr>
          <a:p>
            <a:pPr indent="0">
              <a:buNone/>
            </a:pPr>
            <a:endParaRPr b="0" lang="it-IT" sz="1400" spc="-1" strike="noStrike">
              <a:solidFill>
                <a:srgbClr val="000000"/>
              </a:solidFill>
              <a:latin typeface="Arial"/>
            </a:endParaRPr>
          </a:p>
        </p:txBody>
      </p:sp>
      <p:sp>
        <p:nvSpPr>
          <p:cNvPr id="116" name="PlaceHolder 2"/>
          <p:cNvSpPr>
            <a:spLocks noGrp="1"/>
          </p:cNvSpPr>
          <p:nvPr>
            <p:ph/>
          </p:nvPr>
        </p:nvSpPr>
        <p:spPr>
          <a:xfrm>
            <a:off x="31176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17" name="PlaceHolder 3"/>
          <p:cNvSpPr>
            <a:spLocks noGrp="1"/>
          </p:cNvSpPr>
          <p:nvPr>
            <p:ph/>
          </p:nvPr>
        </p:nvSpPr>
        <p:spPr>
          <a:xfrm>
            <a:off x="319248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18" name="PlaceHolder 4"/>
          <p:cNvSpPr>
            <a:spLocks noGrp="1"/>
          </p:cNvSpPr>
          <p:nvPr>
            <p:ph/>
          </p:nvPr>
        </p:nvSpPr>
        <p:spPr>
          <a:xfrm>
            <a:off x="6073200" y="116820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19" name="PlaceHolder 5"/>
          <p:cNvSpPr>
            <a:spLocks noGrp="1"/>
          </p:cNvSpPr>
          <p:nvPr>
            <p:ph/>
          </p:nvPr>
        </p:nvSpPr>
        <p:spPr>
          <a:xfrm>
            <a:off x="31176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20" name="PlaceHolder 6"/>
          <p:cNvSpPr>
            <a:spLocks noGrp="1"/>
          </p:cNvSpPr>
          <p:nvPr>
            <p:ph/>
          </p:nvPr>
        </p:nvSpPr>
        <p:spPr>
          <a:xfrm>
            <a:off x="319248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121" name="PlaceHolder 7"/>
          <p:cNvSpPr>
            <a:spLocks noGrp="1"/>
          </p:cNvSpPr>
          <p:nvPr>
            <p:ph/>
          </p:nvPr>
        </p:nvSpPr>
        <p:spPr>
          <a:xfrm>
            <a:off x="6073200" y="2952720"/>
            <a:ext cx="2743200" cy="1629360"/>
          </a:xfrm>
          <a:prstGeom prst="rect">
            <a:avLst/>
          </a:prstGeom>
          <a:noFill/>
          <a:ln w="0">
            <a:noFill/>
          </a:ln>
        </p:spPr>
        <p:txBody>
          <a:bodyPr lIns="0" rIns="0" tIns="0" bIns="0" anchor="t">
            <a:normAutofit/>
          </a:bodyPr>
          <a:p>
            <a:pPr indent="0">
              <a:spcBef>
                <a:spcPts val="1417"/>
              </a:spcBef>
              <a:buNone/>
            </a:pPr>
            <a:endParaRPr b="0" lang="it-IT" sz="1400" spc="-1" strike="noStrike">
              <a:solidFill>
                <a:srgbClr val="000000"/>
              </a:solidFill>
              <a:latin typeface="Arial"/>
            </a:endParaRPr>
          </a:p>
        </p:txBody>
      </p:sp>
      <p:sp>
        <p:nvSpPr>
          <p:cNvPr id="9" name="PlaceHolder 8"/>
          <p:cNvSpPr>
            <a:spLocks noGrp="1"/>
          </p:cNvSpPr>
          <p:nvPr>
            <p:ph type="ftr" idx="3"/>
          </p:nvPr>
        </p:nvSpPr>
        <p:spPr/>
        <p:txBody>
          <a:bodyPr/>
          <a:p>
            <a:r>
              <a:t>Footer</a:t>
            </a:r>
          </a:p>
        </p:txBody>
      </p:sp>
      <p:sp>
        <p:nvSpPr>
          <p:cNvPr id="10" name="PlaceHolder 9"/>
          <p:cNvSpPr>
            <a:spLocks noGrp="1"/>
          </p:cNvSpPr>
          <p:nvPr>
            <p:ph type="sldNum" idx="5"/>
          </p:nvPr>
        </p:nvSpPr>
        <p:spPr/>
        <p:txBody>
          <a:bodyPr/>
          <a:p>
            <a:fld id="{B0AF90B1-4C3E-4EC3-A41B-8CF8BA16066F}" type="slidenum">
              <a:t>&lt;#&gt;</a:t>
            </a:fld>
          </a:p>
        </p:txBody>
      </p:sp>
      <p:sp>
        <p:nvSpPr>
          <p:cNvPr id="11" name="PlaceHolder 10"/>
          <p:cNvSpPr>
            <a:spLocks noGrp="1"/>
          </p:cNvSpPr>
          <p:nvPr>
            <p:ph type="dt" idx="4"/>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0" name="Google Shape;9;p26"/>
          <p:cNvSpPr/>
          <p:nvPr/>
        </p:nvSpPr>
        <p:spPr>
          <a:xfrm>
            <a:off x="0" y="4842720"/>
            <a:ext cx="9143640" cy="304920"/>
          </a:xfrm>
          <a:prstGeom prst="rect">
            <a:avLst/>
          </a:prstGeom>
          <a:solidFill>
            <a:srgbClr val="29bdef"/>
          </a:solidFill>
          <a:ln w="0">
            <a:noFill/>
          </a:ln>
        </p:spPr>
        <p:style>
          <a:lnRef idx="0"/>
          <a:fillRef idx="0"/>
          <a:effectRef idx="0"/>
          <a:fontRef idx="minor"/>
        </p:style>
        <p:txBody>
          <a:bodyPr tIns="91440" bIns="91440" anchor="ctr">
            <a:noAutofit/>
          </a:bodyPr>
          <a:p>
            <a:pPr algn="ctr">
              <a:lnSpc>
                <a:spcPct val="100000"/>
              </a:lnSpc>
              <a:tabLst>
                <a:tab algn="l" pos="0"/>
              </a:tabLst>
            </a:pPr>
            <a:endParaRPr b="0" lang="it-IT" sz="1400" spc="-1" strike="noStrike">
              <a:solidFill>
                <a:srgbClr val="000000"/>
              </a:solidFill>
              <a:latin typeface="Arial"/>
              <a:ea typeface="Arial"/>
            </a:endParaRPr>
          </a:p>
        </p:txBody>
      </p:sp>
      <p:sp>
        <p:nvSpPr>
          <p:cNvPr id="1" name="PlaceHolder 1"/>
          <p:cNvSpPr>
            <a:spLocks noGrp="1"/>
          </p:cNvSpPr>
          <p:nvPr>
            <p:ph type="title"/>
          </p:nvPr>
        </p:nvSpPr>
        <p:spPr>
          <a:xfrm>
            <a:off x="311760" y="1225440"/>
            <a:ext cx="8520120" cy="1571400"/>
          </a:xfrm>
          <a:prstGeom prst="rect">
            <a:avLst/>
          </a:prstGeom>
          <a:noFill/>
          <a:ln w="0">
            <a:noFill/>
          </a:ln>
        </p:spPr>
        <p:txBody>
          <a:bodyPr lIns="0" rIns="0" tIns="0" bIns="0" anchor="b">
            <a:noAutofit/>
          </a:bodyPr>
          <a:p>
            <a:pPr indent="0">
              <a:buNone/>
            </a:pPr>
            <a:r>
              <a:rPr b="0" lang="it-IT" sz="5160" spc="-1" strike="noStrike">
                <a:solidFill>
                  <a:srgbClr val="000000"/>
                </a:solidFill>
                <a:latin typeface="Arial"/>
              </a:rPr>
              <a:t>Fai clic per modificare il formato del testo del titolo</a:t>
            </a:r>
            <a:endParaRPr b="0" lang="it-IT" sz="5160" spc="-1" strike="noStrike">
              <a:solidFill>
                <a:srgbClr val="000000"/>
              </a:solidFill>
              <a:latin typeface="Arial"/>
            </a:endParaRPr>
          </a:p>
        </p:txBody>
      </p:sp>
      <p:sp>
        <p:nvSpPr>
          <p:cNvPr id="2" name="PlaceHolder 2"/>
          <p:cNvSpPr>
            <a:spLocks noGrp="1"/>
          </p:cNvSpPr>
          <p:nvPr>
            <p:ph type="sldNum" idx="1"/>
          </p:nvPr>
        </p:nvSpPr>
        <p:spPr>
          <a:xfrm>
            <a:off x="8472600" y="4663080"/>
            <a:ext cx="548280" cy="2983320"/>
          </a:xfrm>
          <a:prstGeom prst="rect">
            <a:avLst/>
          </a:prstGeom>
          <a:noFill/>
          <a:ln w="0">
            <a:noFill/>
          </a:ln>
        </p:spPr>
        <p:txBody>
          <a:bodyPr lIns="0" rIns="0" tIns="0" bIns="0" anchor="t">
            <a:noAutofit/>
          </a:bodyPr>
          <a:lstStyle>
            <a:lvl1pPr indent="0" algn="r">
              <a:lnSpc>
                <a:spcPct val="100000"/>
              </a:lnSpc>
              <a:buNone/>
              <a:tabLst>
                <a:tab algn="l" pos="0"/>
              </a:tabLst>
              <a:defRPr b="0" lang="it-IT" sz="1340" spc="-1" strike="noStrike">
                <a:solidFill>
                  <a:schemeClr val="dk2"/>
                </a:solidFill>
                <a:latin typeface="Calibri"/>
                <a:ea typeface="Calibri"/>
              </a:defRPr>
            </a:lvl1pPr>
          </a:lstStyle>
          <a:p>
            <a:pPr indent="0" algn="r">
              <a:lnSpc>
                <a:spcPct val="100000"/>
              </a:lnSpc>
              <a:buNone/>
              <a:tabLst>
                <a:tab algn="l" pos="0"/>
              </a:tabLst>
            </a:pPr>
            <a:fld id="{CE1A3B5A-932F-40DA-8311-1046277CD9DF}" type="slidenum">
              <a:rPr b="0" lang="it-IT" sz="1340" spc="-1" strike="noStrike">
                <a:solidFill>
                  <a:schemeClr val="dk2"/>
                </a:solidFill>
                <a:latin typeface="Calibri"/>
                <a:ea typeface="Calibri"/>
              </a:rPr>
              <a:t>&lt;numero&gt;</a:t>
            </a:fld>
            <a:endParaRPr b="0" lang="it-IT" sz="1340" spc="-1" strike="noStrike">
              <a:solidFill>
                <a:srgbClr val="000000"/>
              </a:solidFill>
              <a:latin typeface="Times New Roman"/>
            </a:endParaRPr>
          </a:p>
        </p:txBody>
      </p:sp>
      <p:sp>
        <p:nvSpPr>
          <p:cNvPr id="3"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1400" spc="-1" strike="noStrike">
                <a:solidFill>
                  <a:srgbClr val="000000"/>
                </a:solidFill>
                <a:latin typeface="Arial"/>
              </a:rPr>
              <a:t>Fai clic per modificare il formato del testo della struttura</a:t>
            </a:r>
            <a:endParaRPr b="0" lang="it-IT"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it-IT" sz="1400" spc="-1" strike="noStrike">
                <a:solidFill>
                  <a:srgbClr val="000000"/>
                </a:solidFill>
                <a:latin typeface="Arial"/>
              </a:rPr>
              <a:t>Secondo livello struttura</a:t>
            </a:r>
            <a:endParaRPr b="0" lang="it-IT"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it-IT" sz="1400" spc="-1" strike="noStrike">
                <a:solidFill>
                  <a:srgbClr val="000000"/>
                </a:solidFill>
                <a:latin typeface="Arial"/>
              </a:rPr>
              <a:t>Terzo livello struttura</a:t>
            </a:r>
            <a:endParaRPr b="0" lang="it-IT"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it-IT" sz="1400" spc="-1" strike="noStrike">
                <a:solidFill>
                  <a:srgbClr val="000000"/>
                </a:solidFill>
                <a:latin typeface="Arial"/>
              </a:rPr>
              <a:t>Quarto livello struttura</a:t>
            </a:r>
            <a:endParaRPr b="0" lang="it-IT"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it-IT" sz="2000" spc="-1" strike="noStrike">
                <a:solidFill>
                  <a:srgbClr val="000000"/>
                </a:solidFill>
                <a:latin typeface="Arial"/>
              </a:rPr>
              <a:t>Quinto livello struttura</a:t>
            </a:r>
            <a:endParaRPr b="0" lang="it-IT"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it-IT" sz="2000" spc="-1" strike="noStrike">
                <a:solidFill>
                  <a:srgbClr val="000000"/>
                </a:solidFill>
                <a:latin typeface="Arial"/>
              </a:rPr>
              <a:t>Sesto livello struttura</a:t>
            </a:r>
            <a:endParaRPr b="0" lang="it-IT"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it-IT" sz="2000" spc="-1" strike="noStrike">
                <a:solidFill>
                  <a:srgbClr val="000000"/>
                </a:solidFill>
                <a:latin typeface="Arial"/>
              </a:rPr>
              <a:t>Settimo livello struttura</a:t>
            </a:r>
            <a:endParaRPr b="0" lang="it-IT"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0" name="Google Shape;9;p26"/>
          <p:cNvSpPr/>
          <p:nvPr/>
        </p:nvSpPr>
        <p:spPr>
          <a:xfrm>
            <a:off x="0" y="4842720"/>
            <a:ext cx="9143640" cy="304920"/>
          </a:xfrm>
          <a:prstGeom prst="rect">
            <a:avLst/>
          </a:prstGeom>
          <a:solidFill>
            <a:srgbClr val="29bdef"/>
          </a:solidFill>
          <a:ln w="0">
            <a:noFill/>
          </a:ln>
        </p:spPr>
        <p:style>
          <a:lnRef idx="0"/>
          <a:fillRef idx="0"/>
          <a:effectRef idx="0"/>
          <a:fontRef idx="minor"/>
        </p:style>
        <p:txBody>
          <a:bodyPr tIns="91440" bIns="91440" anchor="ctr">
            <a:noAutofit/>
          </a:bodyPr>
          <a:p>
            <a:pPr algn="ctr">
              <a:lnSpc>
                <a:spcPct val="100000"/>
              </a:lnSpc>
              <a:tabLst>
                <a:tab algn="l" pos="0"/>
              </a:tabLst>
            </a:pPr>
            <a:endParaRPr b="0" lang="it-IT" sz="1400" spc="-1" strike="noStrike">
              <a:solidFill>
                <a:srgbClr val="000000"/>
              </a:solidFill>
              <a:latin typeface="Arial"/>
              <a:ea typeface="Arial"/>
            </a:endParaRPr>
          </a:p>
        </p:txBody>
      </p:sp>
      <p:sp>
        <p:nvSpPr>
          <p:cNvPr id="41"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buNone/>
            </a:pPr>
            <a:r>
              <a:rPr b="0" lang="it-IT" sz="2800" spc="-1" strike="noStrike">
                <a:solidFill>
                  <a:srgbClr val="000000"/>
                </a:solidFill>
                <a:latin typeface="Arial"/>
              </a:rPr>
              <a:t>Fai clic per modificare il formato del testo del titolo</a:t>
            </a:r>
            <a:endParaRPr b="0" lang="it-IT" sz="2800" spc="-1" strike="noStrike">
              <a:solidFill>
                <a:srgbClr val="000000"/>
              </a:solidFill>
              <a:latin typeface="Arial"/>
            </a:endParaRPr>
          </a:p>
        </p:txBody>
      </p:sp>
      <p:sp>
        <p:nvSpPr>
          <p:cNvPr id="42" name="PlaceHolder 2"/>
          <p:cNvSpPr>
            <a:spLocks noGrp="1"/>
          </p:cNvSpPr>
          <p:nvPr>
            <p:ph type="body"/>
          </p:nvPr>
        </p:nvSpPr>
        <p:spPr>
          <a:xfrm>
            <a:off x="311760" y="1168200"/>
            <a:ext cx="8520120" cy="3416040"/>
          </a:xfrm>
          <a:prstGeom prst="rect">
            <a:avLst/>
          </a:prstGeom>
          <a:noFill/>
          <a:ln w="0">
            <a:noFill/>
          </a:ln>
        </p:spPr>
        <p:txBody>
          <a:bodyPr tIns="91440" bIns="91440" anchor="t">
            <a:normAutofit/>
          </a:bodyPr>
          <a:p>
            <a:pPr marL="432000" indent="-324000">
              <a:spcBef>
                <a:spcPts val="1417"/>
              </a:spcBef>
              <a:buClr>
                <a:srgbClr val="000000"/>
              </a:buClr>
              <a:buSzPct val="45000"/>
              <a:buFont typeface="Wingdings" charset="2"/>
              <a:buChar char=""/>
            </a:pPr>
            <a:r>
              <a:rPr b="0" lang="it-IT" sz="1800" spc="-1" strike="noStrike">
                <a:solidFill>
                  <a:srgbClr val="000000"/>
                </a:solidFill>
                <a:latin typeface="Arial"/>
              </a:rPr>
              <a:t>Fai clic per modificare il formato del testo della struttura</a:t>
            </a:r>
            <a:endParaRPr b="0" lang="it-IT"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it-IT" sz="1800" spc="-1" strike="noStrike">
                <a:solidFill>
                  <a:srgbClr val="000000"/>
                </a:solidFill>
                <a:latin typeface="Arial"/>
              </a:rPr>
              <a:t>Secondo livello struttura</a:t>
            </a:r>
            <a:endParaRPr b="0" lang="it-IT"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it-IT" sz="1800" spc="-1" strike="noStrike">
                <a:solidFill>
                  <a:srgbClr val="000000"/>
                </a:solidFill>
                <a:latin typeface="Arial"/>
              </a:rPr>
              <a:t>Terzo livello struttura</a:t>
            </a:r>
            <a:endParaRPr b="0" lang="it-IT"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it-IT" sz="1800" spc="-1" strike="noStrike">
                <a:solidFill>
                  <a:srgbClr val="000000"/>
                </a:solidFill>
                <a:latin typeface="Arial"/>
              </a:rPr>
              <a:t>Quarto livello struttura</a:t>
            </a:r>
            <a:endParaRPr b="0" lang="it-IT"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it-IT" sz="1800" spc="-1" strike="noStrike">
                <a:solidFill>
                  <a:srgbClr val="000000"/>
                </a:solidFill>
                <a:latin typeface="Arial"/>
              </a:rPr>
              <a:t>Quinto livello struttura</a:t>
            </a:r>
            <a:endParaRPr b="0" lang="it-IT"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it-IT" sz="1800" spc="-1" strike="noStrike">
                <a:solidFill>
                  <a:srgbClr val="000000"/>
                </a:solidFill>
                <a:latin typeface="Arial"/>
              </a:rPr>
              <a:t>Sesto livello struttura</a:t>
            </a:r>
            <a:endParaRPr b="0" lang="it-IT"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it-IT" sz="1800" spc="-1" strike="noStrike">
                <a:solidFill>
                  <a:srgbClr val="000000"/>
                </a:solidFill>
                <a:latin typeface="Arial"/>
              </a:rPr>
              <a:t>Settimo livello struttura</a:t>
            </a:r>
            <a:endParaRPr b="0" lang="it-IT" sz="1800" spc="-1" strike="noStrike">
              <a:solidFill>
                <a:srgbClr val="000000"/>
              </a:solidFill>
              <a:latin typeface="Arial"/>
            </a:endParaRPr>
          </a:p>
        </p:txBody>
      </p:sp>
      <p:sp>
        <p:nvSpPr>
          <p:cNvPr id="43" name="PlaceHolder 3"/>
          <p:cNvSpPr>
            <a:spLocks noGrp="1"/>
          </p:cNvSpPr>
          <p:nvPr>
            <p:ph type="sldNum" idx="2"/>
          </p:nvPr>
        </p:nvSpPr>
        <p:spPr>
          <a:xfrm>
            <a:off x="8472600" y="4663080"/>
            <a:ext cx="548280" cy="393120"/>
          </a:xfrm>
          <a:prstGeom prst="rect">
            <a:avLst/>
          </a:prstGeom>
          <a:noFill/>
          <a:ln w="0">
            <a:noFill/>
          </a:ln>
        </p:spPr>
        <p:txBody>
          <a:bodyPr tIns="91440" bIns="91440" anchor="ctr">
            <a:normAutofit/>
          </a:bodyPr>
          <a:lstStyle>
            <a:lvl1pPr indent="0" algn="r">
              <a:lnSpc>
                <a:spcPct val="100000"/>
              </a:lnSpc>
              <a:buNone/>
              <a:tabLst>
                <a:tab algn="l" pos="0"/>
              </a:tabLst>
              <a:defRPr b="0" lang="it-IT" sz="1000" spc="-1" strike="noStrike">
                <a:solidFill>
                  <a:schemeClr val="dk2"/>
                </a:solidFill>
                <a:latin typeface="Arial"/>
                <a:ea typeface="Arial"/>
              </a:defRPr>
            </a:lvl1pPr>
          </a:lstStyle>
          <a:p>
            <a:pPr indent="0" algn="r">
              <a:lnSpc>
                <a:spcPct val="100000"/>
              </a:lnSpc>
              <a:buNone/>
              <a:tabLst>
                <a:tab algn="l" pos="0"/>
              </a:tabLst>
            </a:pPr>
            <a:fld id="{6C86D1C5-B7C4-4E95-82A2-BF7848E0B548}" type="slidenum">
              <a:rPr b="0" lang="it-IT" sz="1000" spc="-1" strike="noStrike">
                <a:solidFill>
                  <a:schemeClr val="dk2"/>
                </a:solidFill>
                <a:latin typeface="Arial"/>
                <a:ea typeface="Arial"/>
              </a:rPr>
              <a:t>&lt;numero&gt;</a:t>
            </a:fld>
            <a:endParaRPr b="0" lang="it-IT"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0" name="Google Shape;9;p26"/>
          <p:cNvSpPr/>
          <p:nvPr/>
        </p:nvSpPr>
        <p:spPr>
          <a:xfrm>
            <a:off x="0" y="4842720"/>
            <a:ext cx="9143640" cy="304920"/>
          </a:xfrm>
          <a:prstGeom prst="rect">
            <a:avLst/>
          </a:prstGeom>
          <a:solidFill>
            <a:srgbClr val="29bdef"/>
          </a:solidFill>
          <a:ln w="0">
            <a:noFill/>
          </a:ln>
        </p:spPr>
        <p:style>
          <a:lnRef idx="0"/>
          <a:fillRef idx="0"/>
          <a:effectRef idx="0"/>
          <a:fontRef idx="minor"/>
        </p:style>
        <p:txBody>
          <a:bodyPr tIns="91440" bIns="91440" anchor="ctr">
            <a:noAutofit/>
          </a:bodyPr>
          <a:p>
            <a:pPr algn="ctr">
              <a:lnSpc>
                <a:spcPct val="100000"/>
              </a:lnSpc>
              <a:tabLst>
                <a:tab algn="l" pos="0"/>
              </a:tabLst>
            </a:pPr>
            <a:endParaRPr b="0" lang="it-IT" sz="1400" spc="-1" strike="noStrike">
              <a:solidFill>
                <a:srgbClr val="000000"/>
              </a:solidFill>
              <a:latin typeface="Arial"/>
              <a:ea typeface="Arial"/>
            </a:endParaRPr>
          </a:p>
        </p:txBody>
      </p:sp>
      <p:sp>
        <p:nvSpPr>
          <p:cNvPr id="81" name="PlaceHolder 1"/>
          <p:cNvSpPr>
            <a:spLocks noGrp="1"/>
          </p:cNvSpPr>
          <p:nvPr>
            <p:ph type="title"/>
          </p:nvPr>
        </p:nvSpPr>
        <p:spPr>
          <a:xfrm>
            <a:off x="311760" y="444960"/>
            <a:ext cx="8520120" cy="572400"/>
          </a:xfrm>
          <a:prstGeom prst="rect">
            <a:avLst/>
          </a:prstGeom>
          <a:noFill/>
          <a:ln w="0">
            <a:noFill/>
          </a:ln>
        </p:spPr>
        <p:txBody>
          <a:bodyPr lIns="0" rIns="0" tIns="0" bIns="0" anchor="t">
            <a:noAutofit/>
          </a:bodyPr>
          <a:p>
            <a:pPr indent="0">
              <a:buNone/>
            </a:pPr>
            <a:r>
              <a:rPr b="0" lang="it-IT" sz="2550" spc="-1" strike="noStrike">
                <a:solidFill>
                  <a:srgbClr val="000000"/>
                </a:solidFill>
                <a:latin typeface="Arial"/>
              </a:rPr>
              <a:t>Fai clic per modificare il formato del testo del titolo</a:t>
            </a:r>
            <a:endParaRPr b="0" lang="it-IT" sz="2550" spc="-1" strike="noStrike">
              <a:solidFill>
                <a:srgbClr val="000000"/>
              </a:solidFill>
              <a:latin typeface="Arial"/>
            </a:endParaRPr>
          </a:p>
        </p:txBody>
      </p:sp>
      <p:sp>
        <p:nvSpPr>
          <p:cNvPr id="82" name="PlaceHolder 2"/>
          <p:cNvSpPr>
            <a:spLocks noGrp="1"/>
          </p:cNvSpPr>
          <p:nvPr>
            <p:ph type="body"/>
          </p:nvPr>
        </p:nvSpPr>
        <p:spPr>
          <a:xfrm>
            <a:off x="311760" y="1152360"/>
            <a:ext cx="8520120" cy="3416040"/>
          </a:xfrm>
          <a:prstGeom prst="rect">
            <a:avLst/>
          </a:prstGeom>
          <a:noFill/>
          <a:ln w="0">
            <a:noFill/>
          </a:ln>
        </p:spPr>
        <p:txBody>
          <a:bodyPr lIns="0" rIns="0" tIns="0" bIns="0" anchor="t">
            <a:noAutofit/>
          </a:bodyPr>
          <a:p>
            <a:pPr marL="432000" indent="-324000">
              <a:spcBef>
                <a:spcPts val="1417"/>
              </a:spcBef>
              <a:buClr>
                <a:srgbClr val="000000"/>
              </a:buClr>
              <a:buSzPct val="45000"/>
              <a:buFont typeface="Wingdings" charset="2"/>
              <a:buChar char=""/>
            </a:pPr>
            <a:r>
              <a:rPr b="0" lang="it-IT" sz="1350" spc="-1" strike="noStrike">
                <a:solidFill>
                  <a:srgbClr val="000000"/>
                </a:solidFill>
                <a:latin typeface="Arial"/>
              </a:rPr>
              <a:t>Fai clic per modificare il formato del testo della struttura</a:t>
            </a:r>
            <a:endParaRPr b="0" lang="it-IT" sz="135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it-IT" sz="1350" spc="-1" strike="noStrike">
                <a:solidFill>
                  <a:srgbClr val="000000"/>
                </a:solidFill>
                <a:latin typeface="Arial"/>
              </a:rPr>
              <a:t>Secondo livello struttura</a:t>
            </a:r>
            <a:endParaRPr b="0" lang="it-IT" sz="135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it-IT" sz="1350" spc="-1" strike="noStrike">
                <a:solidFill>
                  <a:srgbClr val="000000"/>
                </a:solidFill>
                <a:latin typeface="Arial"/>
              </a:rPr>
              <a:t>Terzo livello struttura</a:t>
            </a:r>
            <a:endParaRPr b="0" lang="it-IT" sz="135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it-IT" sz="1350" spc="-1" strike="noStrike">
                <a:solidFill>
                  <a:srgbClr val="000000"/>
                </a:solidFill>
                <a:latin typeface="Arial"/>
              </a:rPr>
              <a:t>Quarto livello struttura</a:t>
            </a:r>
            <a:endParaRPr b="0" lang="it-IT" sz="135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it-IT" sz="1350" spc="-1" strike="noStrike">
                <a:solidFill>
                  <a:srgbClr val="000000"/>
                </a:solidFill>
                <a:latin typeface="Arial"/>
              </a:rPr>
              <a:t>Quinto livello struttura</a:t>
            </a:r>
            <a:endParaRPr b="0" lang="it-IT" sz="135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it-IT" sz="1350" spc="-1" strike="noStrike">
                <a:solidFill>
                  <a:srgbClr val="000000"/>
                </a:solidFill>
                <a:latin typeface="Arial"/>
              </a:rPr>
              <a:t>Sesto livello struttura</a:t>
            </a:r>
            <a:endParaRPr b="0" lang="it-IT" sz="135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it-IT" sz="1350" spc="-1" strike="noStrike">
                <a:solidFill>
                  <a:srgbClr val="000000"/>
                </a:solidFill>
                <a:latin typeface="Arial"/>
              </a:rPr>
              <a:t>Settimo livello struttura</a:t>
            </a:r>
            <a:endParaRPr b="0" lang="it-IT" sz="1350" spc="-1" strike="noStrike">
              <a:solidFill>
                <a:srgbClr val="000000"/>
              </a:solidFill>
              <a:latin typeface="Arial"/>
            </a:endParaRPr>
          </a:p>
        </p:txBody>
      </p:sp>
      <p:sp>
        <p:nvSpPr>
          <p:cNvPr id="83" name="PlaceHolder 3"/>
          <p:cNvSpPr>
            <a:spLocks noGrp="1"/>
          </p:cNvSpPr>
          <p:nvPr>
            <p:ph type="ftr" idx="3"/>
          </p:nvPr>
        </p:nvSpPr>
        <p:spPr>
          <a:xfrm>
            <a:off x="0" y="0"/>
            <a:ext cx="0" cy="0"/>
          </a:xfrm>
          <a:prstGeom prst="rect">
            <a:avLst/>
          </a:prstGeom>
          <a:noFill/>
          <a:ln w="0">
            <a:noFill/>
          </a:ln>
        </p:spPr>
        <p:txBody>
          <a:bodyPr lIns="0" rIns="0" tIns="0" bIns="0" anchor="t">
            <a:noAutofit/>
          </a:bodyPr>
          <a:lstStyle>
            <a:lvl1pPr indent="0" algn="ctr">
              <a:buNone/>
              <a:defRPr b="0" lang="it-IT" sz="1400" spc="-1" strike="noStrike">
                <a:solidFill>
                  <a:srgbClr val="000000"/>
                </a:solidFill>
                <a:latin typeface="Times New Roman"/>
              </a:defRPr>
            </a:lvl1pPr>
          </a:lstStyle>
          <a:p>
            <a:pPr indent="0" algn="ctr">
              <a:buNone/>
            </a:pPr>
            <a:r>
              <a:rPr b="0" lang="it-IT" sz="1400" spc="-1" strike="noStrike">
                <a:solidFill>
                  <a:srgbClr val="000000"/>
                </a:solidFill>
                <a:latin typeface="Times New Roman"/>
              </a:rPr>
              <a:t>&lt;piè di pagina&gt;</a:t>
            </a:r>
            <a:endParaRPr b="0" lang="it-IT" sz="1400" spc="-1" strike="noStrike">
              <a:solidFill>
                <a:srgbClr val="000000"/>
              </a:solidFill>
              <a:latin typeface="Times New Roman"/>
            </a:endParaRPr>
          </a:p>
        </p:txBody>
      </p:sp>
      <p:sp>
        <p:nvSpPr>
          <p:cNvPr id="84" name="PlaceHolder 4"/>
          <p:cNvSpPr>
            <a:spLocks noGrp="1"/>
          </p:cNvSpPr>
          <p:nvPr>
            <p:ph type="dt" idx="4"/>
          </p:nvPr>
        </p:nvSpPr>
        <p:spPr>
          <a:xfrm>
            <a:off x="0" y="0"/>
            <a:ext cx="0" cy="0"/>
          </a:xfrm>
          <a:prstGeom prst="rect">
            <a:avLst/>
          </a:prstGeom>
          <a:noFill/>
          <a:ln w="0">
            <a:noFill/>
          </a:ln>
        </p:spPr>
        <p:txBody>
          <a:bodyPr lIns="0" rIns="0" tIns="0" bIns="0" anchor="t">
            <a:noAutofit/>
          </a:bodyPr>
          <a:lstStyle>
            <a:lvl1pPr indent="0">
              <a:lnSpc>
                <a:spcPct val="100000"/>
              </a:lnSpc>
              <a:buNone/>
              <a:defRPr b="0" lang="en-US" sz="1400" spc="-1" strike="noStrike">
                <a:solidFill>
                  <a:srgbClr val="8b8b8b"/>
                </a:solidFill>
                <a:latin typeface="Arial"/>
                <a:ea typeface="Arial"/>
              </a:defRPr>
            </a:lvl1pPr>
          </a:lstStyle>
          <a:p>
            <a:pPr indent="0">
              <a:lnSpc>
                <a:spcPct val="100000"/>
              </a:lnSpc>
              <a:buNone/>
            </a:pPr>
            <a:r>
              <a:rPr b="0" lang="en-US" sz="1400" spc="-1" strike="noStrike">
                <a:solidFill>
                  <a:srgbClr val="8b8b8b"/>
                </a:solidFill>
                <a:latin typeface="Arial"/>
                <a:ea typeface="Arial"/>
              </a:rPr>
              <a:t>&lt;data/ora&gt;</a:t>
            </a:r>
            <a:endParaRPr b="0" lang="it-IT" sz="1400" spc="-1" strike="noStrike">
              <a:solidFill>
                <a:srgbClr val="000000"/>
              </a:solidFill>
              <a:latin typeface="Times New Roman"/>
            </a:endParaRPr>
          </a:p>
        </p:txBody>
      </p:sp>
      <p:sp>
        <p:nvSpPr>
          <p:cNvPr id="85" name="PlaceHolder 5"/>
          <p:cNvSpPr>
            <a:spLocks noGrp="1"/>
          </p:cNvSpPr>
          <p:nvPr>
            <p:ph type="sldNum" idx="5"/>
          </p:nvPr>
        </p:nvSpPr>
        <p:spPr>
          <a:xfrm>
            <a:off x="8472600" y="4663080"/>
            <a:ext cx="548280" cy="393120"/>
          </a:xfrm>
          <a:prstGeom prst="rect">
            <a:avLst/>
          </a:prstGeom>
          <a:noFill/>
          <a:ln w="0">
            <a:noFill/>
          </a:ln>
        </p:spPr>
        <p:txBody>
          <a:bodyPr lIns="0" rIns="0" tIns="0" bIns="0" anchor="ctr">
            <a:noAutofit/>
          </a:bodyPr>
          <a:lstStyle>
            <a:lvl1pPr indent="0" algn="r">
              <a:lnSpc>
                <a:spcPct val="100000"/>
              </a:lnSpc>
              <a:buNone/>
              <a:tabLst>
                <a:tab algn="l" pos="0"/>
              </a:tabLst>
              <a:defRPr b="0" lang="it-IT" sz="1000" spc="-1" strike="noStrike">
                <a:solidFill>
                  <a:srgbClr val="8b8b8b"/>
                </a:solidFill>
                <a:latin typeface="Arial"/>
                <a:ea typeface="Arial"/>
              </a:defRPr>
            </a:lvl1pPr>
          </a:lstStyle>
          <a:p>
            <a:pPr indent="0" algn="r">
              <a:lnSpc>
                <a:spcPct val="100000"/>
              </a:lnSpc>
              <a:buNone/>
              <a:tabLst>
                <a:tab algn="l" pos="0"/>
              </a:tabLst>
            </a:pPr>
            <a:fld id="{CFEE0F0A-9D58-4E1E-B411-0457C22567E8}" type="slidenum">
              <a:rPr b="0" lang="it-IT" sz="1000" spc="-1" strike="noStrike">
                <a:solidFill>
                  <a:srgbClr val="8b8b8b"/>
                </a:solidFill>
                <a:latin typeface="Arial"/>
                <a:ea typeface="Arial"/>
              </a:rPr>
              <a:t>&lt;numero&gt;</a:t>
            </a:fld>
            <a:endParaRPr b="0" lang="it-IT"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5.xml"/>
</Relationships>
</file>

<file path=ppt/slides/_rels/slide4.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5.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5.xml"/>
</Relationships>
</file>

<file path=ppt/slides/_rels/slide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8.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5.xml"/>
</Relationships>
</file>

<file path=ppt/slides/_rels/slide9.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5.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slideLayout" Target="../slideLayouts/slideLayout15.xml"/><Relationship Id="rId5"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2.png"/><Relationship Id="rId3" Type="http://schemas.openxmlformats.org/officeDocument/2006/relationships/slideLayout" Target="../slideLayouts/slideLayout15.xml"/><Relationship Id="rId4"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Google Shape;113;g35b9b1f57e5_0_46"/>
          <p:cNvSpPr/>
          <p:nvPr/>
        </p:nvSpPr>
        <p:spPr>
          <a:xfrm>
            <a:off x="513000" y="1415520"/>
            <a:ext cx="6180120" cy="1667520"/>
          </a:xfrm>
          <a:prstGeom prst="rect">
            <a:avLst/>
          </a:prstGeom>
          <a:noFill/>
          <a:ln w="0">
            <a:noFill/>
          </a:ln>
        </p:spPr>
        <p:style>
          <a:lnRef idx="0"/>
          <a:fillRef idx="0"/>
          <a:effectRef idx="0"/>
          <a:fontRef idx="minor"/>
        </p:style>
        <p:txBody>
          <a:bodyPr lIns="68400" rIns="68400" tIns="68400" bIns="68400" anchor="t">
            <a:noAutofit/>
          </a:bodyPr>
          <a:p>
            <a:pPr>
              <a:lnSpc>
                <a:spcPts val="4850"/>
              </a:lnSpc>
              <a:tabLst>
                <a:tab algn="l" pos="0"/>
              </a:tabLst>
            </a:pPr>
            <a:r>
              <a:rPr b="1" lang="en-US" sz="2800" spc="-1" strike="noStrike">
                <a:solidFill>
                  <a:srgbClr val="000000"/>
                </a:solidFill>
                <a:latin typeface="Source Sans Pro"/>
                <a:ea typeface="Source Sans Pro"/>
              </a:rPr>
              <a:t>Il Modello Rent to Own</a:t>
            </a:r>
            <a:endParaRPr b="0" lang="it-IT" sz="2800" spc="-1" strike="noStrike">
              <a:solidFill>
                <a:srgbClr val="000000"/>
              </a:solidFill>
              <a:latin typeface="Arial"/>
            </a:endParaRPr>
          </a:p>
          <a:p>
            <a:pPr>
              <a:lnSpc>
                <a:spcPct val="100000"/>
              </a:lnSpc>
              <a:tabLst>
                <a:tab algn="l" pos="0"/>
              </a:tabLst>
            </a:pPr>
            <a:r>
              <a:rPr b="0" lang="en-US" sz="1800" spc="-1" strike="noStrike">
                <a:solidFill>
                  <a:srgbClr val="000000"/>
                </a:solidFill>
                <a:latin typeface="Source Sans Pro"/>
                <a:ea typeface="Source Sans Pro"/>
              </a:rPr>
              <a:t>Un'innovazione per l'accesso alla casa dei giovani in Italia</a:t>
            </a:r>
            <a:endParaRPr b="0" lang="it-IT" sz="1800" spc="-1" strike="noStrike">
              <a:solidFill>
                <a:srgbClr val="000000"/>
              </a:solidFill>
              <a:latin typeface="Arial"/>
            </a:endParaRPr>
          </a:p>
          <a:p>
            <a:pPr algn="ctr">
              <a:lnSpc>
                <a:spcPct val="100000"/>
              </a:lnSpc>
              <a:tabLst>
                <a:tab algn="l" pos="0"/>
              </a:tabLst>
            </a:pPr>
            <a:endParaRPr b="0" lang="it-IT" sz="3209" spc="-1" strike="noStrike">
              <a:solidFill>
                <a:srgbClr val="000000"/>
              </a:solidFill>
              <a:latin typeface="Arial"/>
            </a:endParaRPr>
          </a:p>
          <a:p>
            <a:pPr>
              <a:lnSpc>
                <a:spcPct val="100000"/>
              </a:lnSpc>
              <a:tabLst>
                <a:tab algn="l" pos="0"/>
              </a:tabLst>
            </a:pPr>
            <a:r>
              <a:rPr b="1" lang="it-IT" sz="2000" spc="-1" strike="noStrike">
                <a:solidFill>
                  <a:schemeClr val="dk1"/>
                </a:solidFill>
                <a:latin typeface="Source Sans Pro"/>
                <a:ea typeface="Arial"/>
              </a:rPr>
              <a:t>Roma – 16.04.2026 </a:t>
            </a:r>
            <a:endParaRPr b="0" lang="it-IT" sz="2000" spc="-1" strike="noStrike">
              <a:solidFill>
                <a:srgbClr val="000000"/>
              </a:solidFill>
              <a:latin typeface="Arial"/>
            </a:endParaRPr>
          </a:p>
          <a:p>
            <a:pPr>
              <a:lnSpc>
                <a:spcPct val="100000"/>
              </a:lnSpc>
              <a:tabLst>
                <a:tab algn="l" pos="0"/>
              </a:tabLst>
            </a:pPr>
            <a:endParaRPr b="0" lang="it-IT" sz="1340" spc="-1" strike="noStrike">
              <a:solidFill>
                <a:srgbClr val="000000"/>
              </a:solidFill>
              <a:latin typeface="Arial"/>
            </a:endParaRPr>
          </a:p>
        </p:txBody>
      </p:sp>
      <p:pic>
        <p:nvPicPr>
          <p:cNvPr id="129" name="Google Shape;115;g35b9b1f57e5_0_46" descr=""/>
          <p:cNvPicPr/>
          <p:nvPr/>
        </p:nvPicPr>
        <p:blipFill>
          <a:blip r:embed="rId1"/>
          <a:stretch/>
        </p:blipFill>
        <p:spPr>
          <a:xfrm>
            <a:off x="7352280" y="335880"/>
            <a:ext cx="1145160" cy="12769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311760" y="23688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Premessa</a:t>
            </a:r>
            <a:endParaRPr b="0" lang="it-IT" sz="2800" spc="-1" strike="noStrike">
              <a:solidFill>
                <a:srgbClr val="000000"/>
              </a:solidFill>
              <a:latin typeface="Arial"/>
            </a:endParaRPr>
          </a:p>
        </p:txBody>
      </p:sp>
      <p:sp>
        <p:nvSpPr>
          <p:cNvPr id="131" name="PlaceHolder 2"/>
          <p:cNvSpPr>
            <a:spLocks noGrp="1"/>
          </p:cNvSpPr>
          <p:nvPr>
            <p:ph/>
          </p:nvPr>
        </p:nvSpPr>
        <p:spPr>
          <a:xfrm>
            <a:off x="311760" y="1174320"/>
            <a:ext cx="5208840" cy="3215880"/>
          </a:xfrm>
          <a:prstGeom prst="rect">
            <a:avLst/>
          </a:prstGeom>
          <a:noFill/>
          <a:ln w="0">
            <a:noFill/>
          </a:ln>
        </p:spPr>
        <p:txBody>
          <a:bodyPr tIns="91440" bIns="91440" anchor="t">
            <a:noAutofit/>
          </a:bodyPr>
          <a:p>
            <a:pPr marL="285840" indent="-285840">
              <a:lnSpc>
                <a:spcPct val="115000"/>
              </a:lnSpc>
              <a:buClr>
                <a:srgbClr val="595959"/>
              </a:buClr>
              <a:buFont typeface="Noto Sans Symbols"/>
              <a:buChar char="▪"/>
            </a:pPr>
            <a:r>
              <a:rPr b="0" lang="it-IT" sz="1600" spc="-1" strike="noStrike">
                <a:solidFill>
                  <a:srgbClr val="26231e"/>
                </a:solidFill>
                <a:latin typeface="Lato"/>
                <a:ea typeface="Lato"/>
              </a:rPr>
              <a:t>Il modello abitativo del 900 si fondava su due pilastri: mutuo e welfare ereditario</a:t>
            </a:r>
            <a:endParaRPr b="0" lang="it-IT" sz="1600" spc="-1" strike="noStrike">
              <a:solidFill>
                <a:srgbClr val="000000"/>
              </a:solidFill>
              <a:latin typeface="Arial"/>
            </a:endParaRPr>
          </a:p>
          <a:p>
            <a:pPr marL="285840" indent="-285840">
              <a:lnSpc>
                <a:spcPct val="115000"/>
              </a:lnSpc>
              <a:buClr>
                <a:srgbClr val="595959"/>
              </a:buClr>
              <a:buFont typeface="Noto Sans Symbols"/>
              <a:buChar char="▪"/>
            </a:pPr>
            <a:r>
              <a:rPr b="0" lang="it-IT" sz="1600" spc="-1" strike="noStrike">
                <a:solidFill>
                  <a:srgbClr val="26231e"/>
                </a:solidFill>
                <a:latin typeface="Lato"/>
                <a:ea typeface="Lato"/>
              </a:rPr>
              <a:t>La domanda di politiche pubbliche in campo abitativo riguardava le quote di esclusione dai due pilastri</a:t>
            </a:r>
            <a:endParaRPr b="0" lang="it-IT" sz="1600" spc="-1" strike="noStrike">
              <a:solidFill>
                <a:srgbClr val="000000"/>
              </a:solidFill>
              <a:latin typeface="Arial"/>
            </a:endParaRPr>
          </a:p>
          <a:p>
            <a:pPr marL="285840" indent="-285840">
              <a:lnSpc>
                <a:spcPct val="115000"/>
              </a:lnSpc>
              <a:buClr>
                <a:srgbClr val="595959"/>
              </a:buClr>
              <a:buFont typeface="Noto Sans Symbols"/>
              <a:buChar char="▪"/>
            </a:pPr>
            <a:r>
              <a:rPr b="0" lang="it-IT" sz="1600" spc="-1" strike="noStrike">
                <a:solidFill>
                  <a:srgbClr val="26231e"/>
                </a:solidFill>
                <a:latin typeface="Lato"/>
                <a:ea typeface="Lato"/>
              </a:rPr>
              <a:t>L’emergenza abitativa attuale, di cui vediamo solo gli inizi, deriva dallo spiazzamento dei due pilastri e il conseguente spiazzamento delle politiche pubbliche</a:t>
            </a:r>
            <a:endParaRPr b="0" lang="it-IT" sz="1600" spc="-1" strike="noStrike">
              <a:solidFill>
                <a:srgbClr val="000000"/>
              </a:solidFill>
              <a:latin typeface="Arial"/>
            </a:endParaRPr>
          </a:p>
          <a:p>
            <a:pPr marL="285840" indent="-285840">
              <a:lnSpc>
                <a:spcPct val="115000"/>
              </a:lnSpc>
              <a:buClr>
                <a:srgbClr val="595959"/>
              </a:buClr>
              <a:buFont typeface="Noto Sans Symbols"/>
              <a:buChar char="▪"/>
            </a:pPr>
            <a:r>
              <a:rPr b="0" lang="it-IT" sz="1600" spc="-1" strike="noStrike">
                <a:solidFill>
                  <a:srgbClr val="26231e"/>
                </a:solidFill>
                <a:latin typeface="Lato"/>
                <a:ea typeface="Lato"/>
              </a:rPr>
              <a:t>Assistiamo ad un fallimento simultaneo di mercato e stato </a:t>
            </a:r>
            <a:endParaRPr b="0" lang="it-IT" sz="1600" spc="-1" strike="noStrike">
              <a:solidFill>
                <a:srgbClr val="000000"/>
              </a:solidFill>
              <a:latin typeface="Arial"/>
            </a:endParaRPr>
          </a:p>
          <a:p>
            <a:pPr marL="285840" indent="-285840">
              <a:lnSpc>
                <a:spcPct val="115000"/>
              </a:lnSpc>
              <a:buClr>
                <a:srgbClr val="595959"/>
              </a:buClr>
              <a:buFont typeface="Noto Sans Symbols"/>
              <a:buChar char="▪"/>
            </a:pPr>
            <a:r>
              <a:rPr b="0" lang="it-IT" sz="1600" spc="-1" strike="noStrike">
                <a:solidFill>
                  <a:srgbClr val="26231e"/>
                </a:solidFill>
                <a:latin typeface="Lato"/>
                <a:ea typeface="Lato"/>
              </a:rPr>
              <a:t>Emerge l’esigenza di nuovi modelli di housing in grado di sfidare gli assunti tradizionali</a:t>
            </a:r>
            <a:endParaRPr b="0" lang="it-IT" sz="1600" spc="-1" strike="noStrike">
              <a:solidFill>
                <a:srgbClr val="000000"/>
              </a:solidFill>
              <a:latin typeface="Arial"/>
            </a:endParaRPr>
          </a:p>
        </p:txBody>
      </p:sp>
      <p:pic>
        <p:nvPicPr>
          <p:cNvPr id="132" name="Google Shape;134;p4" descr=""/>
          <p:cNvPicPr/>
          <p:nvPr/>
        </p:nvPicPr>
        <p:blipFill>
          <a:blip r:embed="rId1"/>
          <a:srcRect l="21040" t="1434" r="35309" b="858"/>
          <a:stretch/>
        </p:blipFill>
        <p:spPr>
          <a:xfrm>
            <a:off x="5898600" y="0"/>
            <a:ext cx="3245400" cy="484236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311760" y="25164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Obiettivi</a:t>
            </a:r>
            <a:endParaRPr b="0" lang="it-IT" sz="2800" spc="-1" strike="noStrike">
              <a:solidFill>
                <a:srgbClr val="000000"/>
              </a:solidFill>
              <a:latin typeface="Arial"/>
            </a:endParaRPr>
          </a:p>
        </p:txBody>
      </p:sp>
      <p:sp>
        <p:nvSpPr>
          <p:cNvPr id="134" name="PlaceHolder 2"/>
          <p:cNvSpPr>
            <a:spLocks noGrp="1"/>
          </p:cNvSpPr>
          <p:nvPr>
            <p:ph/>
          </p:nvPr>
        </p:nvSpPr>
        <p:spPr>
          <a:xfrm>
            <a:off x="311760" y="963720"/>
            <a:ext cx="5486400" cy="3215880"/>
          </a:xfrm>
          <a:prstGeom prst="rect">
            <a:avLst/>
          </a:prstGeom>
          <a:noFill/>
          <a:ln w="0">
            <a:noFill/>
          </a:ln>
        </p:spPr>
        <p:txBody>
          <a:bodyPr tIns="91440" bIns="91440" anchor="t">
            <a:noAutofit/>
          </a:bodyPr>
          <a:p>
            <a:pPr marL="20160" indent="0">
              <a:lnSpc>
                <a:spcPct val="100000"/>
              </a:lnSpc>
              <a:buNone/>
              <a:tabLst>
                <a:tab algn="l" pos="0"/>
              </a:tabLst>
            </a:pPr>
            <a:r>
              <a:rPr b="1" lang="it-IT" sz="1500" spc="-1" strike="noStrike">
                <a:solidFill>
                  <a:schemeClr val="dk1"/>
                </a:solidFill>
                <a:latin typeface="Lato"/>
                <a:ea typeface="Lato"/>
              </a:rPr>
              <a:t>Superare la dicotomia affitto/acquisto </a:t>
            </a:r>
            <a:r>
              <a:rPr b="0" lang="it-IT" sz="1500" spc="-1" strike="noStrike">
                <a:solidFill>
                  <a:schemeClr val="dk1"/>
                </a:solidFill>
                <a:latin typeface="Lato"/>
                <a:ea typeface="Lato"/>
              </a:rPr>
              <a:t>attraverso un modello di </a:t>
            </a:r>
            <a:r>
              <a:rPr b="1" lang="it-IT" sz="1500" spc="-1" strike="noStrike">
                <a:solidFill>
                  <a:schemeClr val="dk1"/>
                </a:solidFill>
                <a:latin typeface="Lato"/>
                <a:ea typeface="Lato"/>
              </a:rPr>
              <a:t>rent to own </a:t>
            </a:r>
            <a:r>
              <a:rPr b="0" lang="it-IT" sz="1500" spc="-1" strike="noStrike">
                <a:solidFill>
                  <a:schemeClr val="dk1"/>
                </a:solidFill>
                <a:latin typeface="Lato"/>
                <a:ea typeface="Lato"/>
              </a:rPr>
              <a:t>aperto ad un sistema immobiliare esteso</a:t>
            </a:r>
            <a:endParaRPr b="0" lang="it-IT" sz="1500" spc="-1" strike="noStrike">
              <a:solidFill>
                <a:srgbClr val="000000"/>
              </a:solidFill>
              <a:latin typeface="Arial"/>
            </a:endParaRPr>
          </a:p>
          <a:p>
            <a:pPr marL="20160" indent="0">
              <a:lnSpc>
                <a:spcPct val="100000"/>
              </a:lnSpc>
              <a:buNone/>
              <a:tabLst>
                <a:tab algn="l" pos="0"/>
              </a:tabLst>
            </a:pPr>
            <a:endParaRPr b="0" lang="it-IT" sz="1500" spc="-1" strike="noStrike">
              <a:solidFill>
                <a:srgbClr val="000000"/>
              </a:solidFill>
              <a:latin typeface="Arial"/>
            </a:endParaRPr>
          </a:p>
          <a:p>
            <a:pPr marL="20160" indent="0">
              <a:lnSpc>
                <a:spcPct val="100000"/>
              </a:lnSpc>
              <a:buNone/>
              <a:tabLst>
                <a:tab algn="l" pos="0"/>
              </a:tabLst>
            </a:pPr>
            <a:r>
              <a:rPr b="1" lang="it-IT" sz="1500" spc="-1" strike="noStrike">
                <a:solidFill>
                  <a:schemeClr val="dk1"/>
                </a:solidFill>
                <a:latin typeface="Lato"/>
                <a:ea typeface="Lato"/>
              </a:rPr>
              <a:t>Favorire un modello di capitalizzazione intermedia </a:t>
            </a:r>
            <a:r>
              <a:rPr b="0" lang="it-IT" sz="1500" spc="-1" strike="noStrike">
                <a:solidFill>
                  <a:schemeClr val="dk1"/>
                </a:solidFill>
                <a:latin typeface="Lato"/>
                <a:ea typeface="Lato"/>
              </a:rPr>
              <a:t>fra lo 0% (affitto) e il 100% (acquisto)</a:t>
            </a:r>
            <a:endParaRPr b="0" lang="it-IT" sz="1500" spc="-1" strike="noStrike">
              <a:solidFill>
                <a:srgbClr val="000000"/>
              </a:solidFill>
              <a:latin typeface="Arial"/>
            </a:endParaRPr>
          </a:p>
          <a:p>
            <a:pPr marL="20160" indent="0">
              <a:lnSpc>
                <a:spcPct val="100000"/>
              </a:lnSpc>
              <a:buNone/>
              <a:tabLst>
                <a:tab algn="l" pos="0"/>
              </a:tabLst>
            </a:pPr>
            <a:endParaRPr b="0" lang="it-IT" sz="1500" spc="-1" strike="noStrike">
              <a:solidFill>
                <a:srgbClr val="000000"/>
              </a:solidFill>
              <a:latin typeface="Arial"/>
            </a:endParaRPr>
          </a:p>
          <a:p>
            <a:pPr marL="20160" indent="0">
              <a:lnSpc>
                <a:spcPct val="100000"/>
              </a:lnSpc>
              <a:buNone/>
              <a:tabLst>
                <a:tab algn="l" pos="0"/>
              </a:tabLst>
            </a:pPr>
            <a:r>
              <a:rPr b="1" lang="it-IT" sz="1500" spc="-1" strike="noStrike">
                <a:solidFill>
                  <a:schemeClr val="dk1"/>
                </a:solidFill>
                <a:latin typeface="Lato"/>
                <a:ea typeface="Lato"/>
              </a:rPr>
              <a:t>Costruire un percorso di inclusione abitativa </a:t>
            </a:r>
            <a:r>
              <a:rPr b="0" lang="it-IT" sz="1500" spc="-1" strike="noStrike">
                <a:solidFill>
                  <a:schemeClr val="dk1"/>
                </a:solidFill>
                <a:latin typeface="Lato"/>
                <a:ea typeface="Lato"/>
              </a:rPr>
              <a:t>che segua il ciclo di vita delle persone, a seconda dell’evoluzione dei bisogni di vita (fase di studio/formazione, fase di ingresso al lavoro, fase di creazione di famiglia…)</a:t>
            </a:r>
            <a:endParaRPr b="0" lang="it-IT" sz="1500" spc="-1" strike="noStrike">
              <a:solidFill>
                <a:srgbClr val="000000"/>
              </a:solidFill>
              <a:latin typeface="Arial"/>
            </a:endParaRPr>
          </a:p>
          <a:p>
            <a:pPr marL="20160" indent="0">
              <a:lnSpc>
                <a:spcPct val="100000"/>
              </a:lnSpc>
              <a:buNone/>
              <a:tabLst>
                <a:tab algn="l" pos="0"/>
              </a:tabLst>
            </a:pPr>
            <a:endParaRPr b="0" lang="it-IT" sz="1500" spc="-1" strike="noStrike">
              <a:solidFill>
                <a:srgbClr val="000000"/>
              </a:solidFill>
              <a:latin typeface="Arial"/>
            </a:endParaRPr>
          </a:p>
          <a:p>
            <a:pPr marL="20160" indent="0">
              <a:lnSpc>
                <a:spcPct val="100000"/>
              </a:lnSpc>
              <a:buNone/>
              <a:tabLst>
                <a:tab algn="l" pos="0"/>
              </a:tabLst>
            </a:pPr>
            <a:r>
              <a:rPr b="1" lang="it-IT" sz="1500" spc="-1" strike="noStrike">
                <a:solidFill>
                  <a:schemeClr val="dk1"/>
                </a:solidFill>
                <a:latin typeface="Lato"/>
                <a:ea typeface="Lato"/>
              </a:rPr>
              <a:t>Spostare il focus delle politiche pubbliche oltre l’approccio emergenziale/assistenziale</a:t>
            </a:r>
            <a:endParaRPr b="0" lang="it-IT" sz="1500" spc="-1" strike="noStrike">
              <a:solidFill>
                <a:srgbClr val="000000"/>
              </a:solidFill>
              <a:latin typeface="Arial"/>
            </a:endParaRPr>
          </a:p>
          <a:p>
            <a:pPr marL="20160" indent="0">
              <a:lnSpc>
                <a:spcPct val="100000"/>
              </a:lnSpc>
              <a:buNone/>
              <a:tabLst>
                <a:tab algn="l" pos="0"/>
              </a:tabLst>
            </a:pPr>
            <a:endParaRPr b="0" lang="it-IT" sz="1500" spc="-1" strike="noStrike">
              <a:solidFill>
                <a:srgbClr val="000000"/>
              </a:solidFill>
              <a:latin typeface="Arial"/>
            </a:endParaRPr>
          </a:p>
          <a:p>
            <a:pPr marL="20160" indent="0">
              <a:lnSpc>
                <a:spcPct val="100000"/>
              </a:lnSpc>
              <a:buNone/>
              <a:tabLst>
                <a:tab algn="l" pos="0"/>
              </a:tabLst>
            </a:pPr>
            <a:r>
              <a:rPr b="1" lang="it-IT" sz="1500" spc="-1" strike="noStrike">
                <a:solidFill>
                  <a:schemeClr val="dk1"/>
                </a:solidFill>
                <a:latin typeface="Lato"/>
                <a:ea typeface="Lato"/>
              </a:rPr>
              <a:t>Includere l’impatto sociale come metrica chiave </a:t>
            </a:r>
            <a:r>
              <a:rPr b="0" lang="it-IT" sz="1500" spc="-1" strike="noStrike">
                <a:solidFill>
                  <a:schemeClr val="dk1"/>
                </a:solidFill>
                <a:latin typeface="Lato"/>
                <a:ea typeface="Lato"/>
              </a:rPr>
              <a:t>per determinare le perfomance del mercato housing</a:t>
            </a:r>
            <a:endParaRPr b="0" lang="it-IT" sz="1500" spc="-1" strike="noStrike">
              <a:solidFill>
                <a:srgbClr val="000000"/>
              </a:solidFill>
              <a:latin typeface="Arial"/>
            </a:endParaRPr>
          </a:p>
        </p:txBody>
      </p:sp>
      <p:pic>
        <p:nvPicPr>
          <p:cNvPr id="135" name="Google Shape;180;p9" descr=""/>
          <p:cNvPicPr/>
          <p:nvPr/>
        </p:nvPicPr>
        <p:blipFill>
          <a:blip r:embed="rId1"/>
          <a:srcRect l="21040" t="1434" r="35309" b="858"/>
          <a:stretch/>
        </p:blipFill>
        <p:spPr>
          <a:xfrm>
            <a:off x="5898600" y="0"/>
            <a:ext cx="3245400" cy="484236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311760" y="44496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Come</a:t>
            </a:r>
            <a:endParaRPr b="0" lang="it-IT" sz="2800" spc="-1" strike="noStrike">
              <a:solidFill>
                <a:srgbClr val="000000"/>
              </a:solidFill>
              <a:latin typeface="Arial"/>
            </a:endParaRPr>
          </a:p>
        </p:txBody>
      </p:sp>
      <p:sp>
        <p:nvSpPr>
          <p:cNvPr id="137" name="PlaceHolder 2"/>
          <p:cNvSpPr>
            <a:spLocks noGrp="1"/>
          </p:cNvSpPr>
          <p:nvPr>
            <p:ph/>
          </p:nvPr>
        </p:nvSpPr>
        <p:spPr>
          <a:xfrm>
            <a:off x="311760" y="963720"/>
            <a:ext cx="5486400" cy="3215880"/>
          </a:xfrm>
          <a:prstGeom prst="rect">
            <a:avLst/>
          </a:prstGeom>
          <a:noFill/>
          <a:ln w="0">
            <a:noFill/>
          </a:ln>
        </p:spPr>
        <p:txBody>
          <a:bodyPr tIns="91440" bIns="91440" anchor="t">
            <a:noAutofit/>
          </a:bodyPr>
          <a:p>
            <a:pPr marL="27360" indent="0">
              <a:lnSpc>
                <a:spcPct val="114000"/>
              </a:lnSpc>
              <a:spcBef>
                <a:spcPts val="2095"/>
              </a:spcBef>
              <a:buNone/>
              <a:tabLst>
                <a:tab algn="l" pos="0"/>
              </a:tabLst>
            </a:pPr>
            <a:r>
              <a:rPr b="0" lang="it-IT" sz="1600" spc="-1" strike="noStrike">
                <a:solidFill>
                  <a:schemeClr val="dk1"/>
                </a:solidFill>
                <a:latin typeface="Lato"/>
                <a:ea typeface="Lato"/>
              </a:rPr>
              <a:t>Costruendo un veicolo in PPP in grado di fare investimenti ad impatto sociale nel mercato housing.</a:t>
            </a:r>
            <a:endParaRPr b="0" lang="it-IT" sz="1600" spc="-1" strike="noStrike">
              <a:solidFill>
                <a:srgbClr val="000000"/>
              </a:solidFill>
              <a:latin typeface="Arial"/>
            </a:endParaRPr>
          </a:p>
          <a:p>
            <a:pPr marL="27360" indent="0">
              <a:lnSpc>
                <a:spcPct val="114000"/>
              </a:lnSpc>
              <a:spcBef>
                <a:spcPts val="2095"/>
              </a:spcBef>
              <a:buNone/>
              <a:tabLst>
                <a:tab algn="l" pos="0"/>
              </a:tabLst>
            </a:pPr>
            <a:r>
              <a:rPr b="0" lang="it-IT" sz="1600" spc="-1" strike="noStrike">
                <a:solidFill>
                  <a:schemeClr val="dk1"/>
                </a:solidFill>
                <a:latin typeface="Lato"/>
                <a:ea typeface="Lato"/>
              </a:rPr>
              <a:t>Dotando questo veicolo di funzioni di Instant Buyer e Asset Manager</a:t>
            </a:r>
            <a:endParaRPr b="0" lang="it-IT" sz="1600" spc="-1" strike="noStrike">
              <a:solidFill>
                <a:srgbClr val="000000"/>
              </a:solidFill>
              <a:latin typeface="Arial"/>
            </a:endParaRPr>
          </a:p>
          <a:p>
            <a:pPr marL="27360" indent="0">
              <a:lnSpc>
                <a:spcPct val="114000"/>
              </a:lnSpc>
              <a:spcBef>
                <a:spcPts val="2095"/>
              </a:spcBef>
              <a:buNone/>
              <a:tabLst>
                <a:tab algn="l" pos="0"/>
              </a:tabLst>
            </a:pPr>
            <a:r>
              <a:rPr b="0" lang="it-IT" sz="1600" spc="-1" strike="noStrike">
                <a:solidFill>
                  <a:schemeClr val="dk1"/>
                </a:solidFill>
                <a:latin typeface="Lato"/>
                <a:ea typeface="Lato"/>
              </a:rPr>
              <a:t>Affidandogli obiettivi di sostenibilità economica (fornire un rendimento di mercato agli investitori) e di impatto sociale (rendere la casa un bene accessibile)</a:t>
            </a:r>
            <a:endParaRPr b="0" lang="it-IT" sz="1600" spc="-1" strike="noStrike">
              <a:solidFill>
                <a:srgbClr val="000000"/>
              </a:solidFill>
              <a:latin typeface="Arial"/>
            </a:endParaRPr>
          </a:p>
        </p:txBody>
      </p:sp>
      <p:pic>
        <p:nvPicPr>
          <p:cNvPr id="138" name="Google Shape;188;p10" descr=""/>
          <p:cNvPicPr/>
          <p:nvPr/>
        </p:nvPicPr>
        <p:blipFill>
          <a:blip r:embed="rId1"/>
          <a:srcRect l="21040" t="1434" r="35309" b="858"/>
          <a:stretch/>
        </p:blipFill>
        <p:spPr>
          <a:xfrm>
            <a:off x="5898600" y="0"/>
            <a:ext cx="3245400" cy="484236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311760" y="24084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Lo scenario di riferimento</a:t>
            </a:r>
            <a:endParaRPr b="0" lang="it-IT" sz="2800" spc="-1" strike="noStrike">
              <a:solidFill>
                <a:srgbClr val="000000"/>
              </a:solidFill>
              <a:latin typeface="Arial"/>
            </a:endParaRPr>
          </a:p>
        </p:txBody>
      </p:sp>
      <p:sp>
        <p:nvSpPr>
          <p:cNvPr id="140" name="PlaceHolder 2"/>
          <p:cNvSpPr>
            <a:spLocks noGrp="1"/>
          </p:cNvSpPr>
          <p:nvPr>
            <p:ph type="title"/>
          </p:nvPr>
        </p:nvSpPr>
        <p:spPr>
          <a:xfrm>
            <a:off x="311760" y="856800"/>
            <a:ext cx="5208840" cy="440280"/>
          </a:xfrm>
          <a:prstGeom prst="rect">
            <a:avLst/>
          </a:prstGeom>
          <a:noFill/>
          <a:ln w="0">
            <a:noFill/>
          </a:ln>
        </p:spPr>
        <p:txBody>
          <a:bodyPr tIns="91440" bIns="91440" anchor="t">
            <a:noAutofit/>
          </a:bodyPr>
          <a:p>
            <a:pPr indent="0">
              <a:lnSpc>
                <a:spcPct val="100000"/>
              </a:lnSpc>
              <a:buNone/>
              <a:tabLst>
                <a:tab algn="l" pos="0"/>
              </a:tabLst>
            </a:pPr>
            <a:r>
              <a:rPr b="1" lang="it-IT" sz="1800" spc="-1" strike="noStrike">
                <a:solidFill>
                  <a:srgbClr val="006b8e"/>
                </a:solidFill>
                <a:latin typeface="Lato"/>
                <a:ea typeface="Lato"/>
              </a:rPr>
              <a:t>L’affordability europea</a:t>
            </a:r>
            <a:endParaRPr b="0" lang="it-IT" sz="1800" spc="-1" strike="noStrike">
              <a:solidFill>
                <a:srgbClr val="000000"/>
              </a:solidFill>
              <a:latin typeface="Arial"/>
            </a:endParaRPr>
          </a:p>
        </p:txBody>
      </p:sp>
      <p:pic>
        <p:nvPicPr>
          <p:cNvPr id="141" name="Google Shape;143;p5" descr=""/>
          <p:cNvPicPr/>
          <p:nvPr/>
        </p:nvPicPr>
        <p:blipFill>
          <a:blip r:embed="rId1"/>
          <a:stretch/>
        </p:blipFill>
        <p:spPr>
          <a:xfrm>
            <a:off x="3810240" y="985680"/>
            <a:ext cx="5208840" cy="3490200"/>
          </a:xfrm>
          <a:prstGeom prst="rect">
            <a:avLst/>
          </a:prstGeom>
          <a:ln w="0">
            <a:noFill/>
          </a:ln>
        </p:spPr>
      </p:pic>
      <p:sp>
        <p:nvSpPr>
          <p:cNvPr id="142" name="Google Shape;144;p5"/>
          <p:cNvSpPr/>
          <p:nvPr/>
        </p:nvSpPr>
        <p:spPr>
          <a:xfrm>
            <a:off x="311760" y="1388160"/>
            <a:ext cx="3367800" cy="3541320"/>
          </a:xfrm>
          <a:prstGeom prst="rect">
            <a:avLst/>
          </a:prstGeom>
          <a:noFill/>
          <a:ln w="0">
            <a:noFill/>
          </a:ln>
        </p:spPr>
        <p:style>
          <a:lnRef idx="0"/>
          <a:fillRef idx="0"/>
          <a:effectRef idx="0"/>
          <a:fontRef idx="minor"/>
        </p:style>
        <p:txBody>
          <a:bodyPr anchor="t">
            <a:spAutoFit/>
          </a:bodyPr>
          <a:p>
            <a:pPr>
              <a:lnSpc>
                <a:spcPct val="115000"/>
              </a:lnSpc>
              <a:tabLst>
                <a:tab algn="l" pos="0"/>
              </a:tabLst>
            </a:pPr>
            <a:r>
              <a:rPr b="0" lang="it-IT" sz="1400" spc="-1" strike="noStrike">
                <a:solidFill>
                  <a:srgbClr val="000000"/>
                </a:solidFill>
                <a:latin typeface="Arial"/>
                <a:ea typeface="Arial"/>
              </a:rPr>
              <a:t> </a:t>
            </a:r>
            <a:r>
              <a:rPr b="0" lang="it-IT" sz="1400" spc="-1" strike="noStrike">
                <a:solidFill>
                  <a:srgbClr val="000000"/>
                </a:solidFill>
                <a:latin typeface="Arial"/>
                <a:ea typeface="Arial"/>
              </a:rPr>
              <a:t>Il Price-to-Rent Ratio indica se conviene comprare o affittare: &lt;15 comprare conviene, &gt;20 affittare è più vantaggioso, &gt;25 segnala possibile bolla.</a:t>
            </a:r>
            <a:endParaRPr b="0" lang="it-IT" sz="1400" spc="-1" strike="noStrike">
              <a:solidFill>
                <a:srgbClr val="000000"/>
              </a:solidFill>
              <a:latin typeface="Arial"/>
            </a:endParaRPr>
          </a:p>
          <a:p>
            <a:pPr>
              <a:lnSpc>
                <a:spcPct val="115000"/>
              </a:lnSpc>
              <a:spcBef>
                <a:spcPts val="799"/>
              </a:spcBef>
              <a:tabLst>
                <a:tab algn="l" pos="0"/>
              </a:tabLst>
            </a:pPr>
            <a:r>
              <a:rPr b="0" lang="it-IT" sz="1400" spc="-1" strike="noStrike">
                <a:solidFill>
                  <a:srgbClr val="000000"/>
                </a:solidFill>
                <a:latin typeface="Arial"/>
                <a:ea typeface="Arial"/>
              </a:rPr>
              <a:t> </a:t>
            </a:r>
            <a:r>
              <a:rPr b="0" lang="it-IT" sz="1400" spc="-1" strike="noStrike">
                <a:solidFill>
                  <a:srgbClr val="000000"/>
                </a:solidFill>
                <a:latin typeface="Arial"/>
                <a:ea typeface="Arial"/>
              </a:rPr>
              <a:t>Nord e Sud Europa mostrano ratio bassi → comprare è più conveniente.</a:t>
            </a:r>
            <a:endParaRPr b="0" lang="it-IT" sz="1400" spc="-1" strike="noStrike">
              <a:solidFill>
                <a:srgbClr val="000000"/>
              </a:solidFill>
              <a:latin typeface="Arial"/>
            </a:endParaRPr>
          </a:p>
          <a:p>
            <a:pPr>
              <a:lnSpc>
                <a:spcPct val="115000"/>
              </a:lnSpc>
              <a:spcBef>
                <a:spcPts val="799"/>
              </a:spcBef>
              <a:tabLst>
                <a:tab algn="l" pos="0"/>
              </a:tabLst>
            </a:pPr>
            <a:r>
              <a:rPr b="0" lang="it-IT" sz="1400" spc="-1" strike="noStrike">
                <a:solidFill>
                  <a:srgbClr val="000000"/>
                </a:solidFill>
                <a:latin typeface="Arial"/>
                <a:ea typeface="Arial"/>
              </a:rPr>
              <a:t> </a:t>
            </a:r>
            <a:r>
              <a:rPr b="0" lang="it-IT" sz="1400" spc="-1" strike="noStrike">
                <a:solidFill>
                  <a:srgbClr val="000000"/>
                </a:solidFill>
                <a:latin typeface="Arial"/>
                <a:ea typeface="Arial"/>
              </a:rPr>
              <a:t>Centro Europa (Germania, Alpi, Francia, Paesi Bassi, Europa dell’Est) ha ratio alti → affittare costa meno che comprare.</a:t>
            </a:r>
            <a:endParaRPr b="0" lang="it-IT" sz="1400" spc="-1" strike="noStrike">
              <a:solidFill>
                <a:srgbClr val="000000"/>
              </a:solidFill>
              <a:latin typeface="Arial"/>
            </a:endParaRPr>
          </a:p>
          <a:p>
            <a:pPr>
              <a:lnSpc>
                <a:spcPct val="115000"/>
              </a:lnSpc>
              <a:spcBef>
                <a:spcPts val="799"/>
              </a:spcBef>
              <a:tabLst>
                <a:tab algn="l" pos="0"/>
              </a:tabLst>
            </a:pPr>
            <a:endParaRPr b="0" lang="it-IT" sz="1400" spc="-1" strike="noStrike">
              <a:solidFill>
                <a:srgbClr val="000000"/>
              </a:solidFill>
              <a:latin typeface="Arial"/>
            </a:endParaRPr>
          </a:p>
          <a:p>
            <a:pPr>
              <a:lnSpc>
                <a:spcPct val="100000"/>
              </a:lnSpc>
              <a:spcBef>
                <a:spcPts val="799"/>
              </a:spcBef>
              <a:tabLst>
                <a:tab algn="l" pos="0"/>
              </a:tabLst>
            </a:pPr>
            <a:endParaRPr b="0" lang="it-IT" sz="700" spc="-1" strike="noStrike">
              <a:solidFill>
                <a:srgbClr val="000000"/>
              </a:solidFill>
              <a:latin typeface="Arial"/>
            </a:endParaRPr>
          </a:p>
        </p:txBody>
      </p:sp>
      <p:sp>
        <p:nvSpPr>
          <p:cNvPr id="143" name="Google Shape;145;p5"/>
          <p:cNvSpPr/>
          <p:nvPr/>
        </p:nvSpPr>
        <p:spPr>
          <a:xfrm>
            <a:off x="3810240" y="4508280"/>
            <a:ext cx="4571640" cy="334440"/>
          </a:xfrm>
          <a:prstGeom prst="rect">
            <a:avLst/>
          </a:prstGeom>
          <a:noFill/>
          <a:ln w="0">
            <a:noFill/>
          </a:ln>
        </p:spPr>
        <p:style>
          <a:lnRef idx="0"/>
          <a:fillRef idx="0"/>
          <a:effectRef idx="0"/>
          <a:fontRef idx="minor"/>
        </p:style>
        <p:txBody>
          <a:bodyPr anchor="t">
            <a:spAutoFit/>
          </a:bodyPr>
          <a:p>
            <a:pPr>
              <a:lnSpc>
                <a:spcPct val="100000"/>
              </a:lnSpc>
              <a:tabLst>
                <a:tab algn="l" pos="0"/>
              </a:tabLst>
            </a:pPr>
            <a:r>
              <a:rPr b="1" lang="it-IT" sz="800" spc="-1" strike="noStrike">
                <a:solidFill>
                  <a:srgbClr val="000000"/>
                </a:solidFill>
                <a:latin typeface="Arial"/>
                <a:ea typeface="Arial"/>
              </a:rPr>
              <a:t>EUROPEAN RESEARCH PROJECT Access to Affordable and Quality Housing for All People Main Report November 2025</a:t>
            </a:r>
            <a:endParaRPr b="0" lang="it-IT"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311760" y="20340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Lo scenario di riferimento</a:t>
            </a:r>
            <a:endParaRPr b="0" lang="it-IT" sz="2800" spc="-1" strike="noStrike">
              <a:solidFill>
                <a:srgbClr val="000000"/>
              </a:solidFill>
              <a:latin typeface="Arial"/>
            </a:endParaRPr>
          </a:p>
        </p:txBody>
      </p:sp>
      <p:sp>
        <p:nvSpPr>
          <p:cNvPr id="145" name="PlaceHolder 2"/>
          <p:cNvSpPr>
            <a:spLocks noGrp="1"/>
          </p:cNvSpPr>
          <p:nvPr>
            <p:ph type="title"/>
          </p:nvPr>
        </p:nvSpPr>
        <p:spPr>
          <a:xfrm>
            <a:off x="311760" y="750600"/>
            <a:ext cx="5208840" cy="440280"/>
          </a:xfrm>
          <a:prstGeom prst="rect">
            <a:avLst/>
          </a:prstGeom>
          <a:noFill/>
          <a:ln w="0">
            <a:noFill/>
          </a:ln>
        </p:spPr>
        <p:txBody>
          <a:bodyPr tIns="91440" bIns="91440" anchor="t">
            <a:noAutofit/>
          </a:bodyPr>
          <a:p>
            <a:pPr indent="0">
              <a:lnSpc>
                <a:spcPct val="100000"/>
              </a:lnSpc>
              <a:buNone/>
              <a:tabLst>
                <a:tab algn="l" pos="0"/>
              </a:tabLst>
            </a:pPr>
            <a:r>
              <a:rPr b="1" lang="it-IT" sz="1800" spc="-1" strike="noStrike">
                <a:solidFill>
                  <a:srgbClr val="006b8e"/>
                </a:solidFill>
                <a:latin typeface="Lato"/>
                <a:ea typeface="Lato"/>
              </a:rPr>
              <a:t>L’affordability europea</a:t>
            </a:r>
            <a:endParaRPr b="0" lang="it-IT" sz="1800" spc="-1" strike="noStrike">
              <a:solidFill>
                <a:srgbClr val="000000"/>
              </a:solidFill>
              <a:latin typeface="Arial"/>
            </a:endParaRPr>
          </a:p>
        </p:txBody>
      </p:sp>
      <p:sp>
        <p:nvSpPr>
          <p:cNvPr id="146" name="Google Shape;153;p6"/>
          <p:cNvSpPr/>
          <p:nvPr/>
        </p:nvSpPr>
        <p:spPr>
          <a:xfrm>
            <a:off x="357480" y="1244160"/>
            <a:ext cx="3426480" cy="3811680"/>
          </a:xfrm>
          <a:prstGeom prst="rect">
            <a:avLst/>
          </a:prstGeom>
          <a:noFill/>
          <a:ln w="0">
            <a:noFill/>
          </a:ln>
        </p:spPr>
        <p:style>
          <a:lnRef idx="0"/>
          <a:fillRef idx="0"/>
          <a:effectRef idx="0"/>
          <a:fontRef idx="minor"/>
        </p:style>
        <p:txBody>
          <a:bodyPr anchor="t">
            <a:spAutoFit/>
          </a:bodyPr>
          <a:p>
            <a:pPr>
              <a:lnSpc>
                <a:spcPct val="115000"/>
              </a:lnSpc>
              <a:tabLst>
                <a:tab algn="l" pos="0"/>
              </a:tabLst>
            </a:pPr>
            <a:r>
              <a:rPr b="0" lang="it-IT" sz="1200" spc="-1" strike="noStrike">
                <a:solidFill>
                  <a:srgbClr val="000000"/>
                </a:solidFill>
                <a:latin typeface="Lato"/>
                <a:ea typeface="Lato"/>
              </a:rPr>
              <a:t>Anche dove conviene economicamente comprare, molte famiglie non riescono ad accedere al mutuo per limiti di credito e mancanza di anticipo.</a:t>
            </a:r>
            <a:endParaRPr b="0" lang="it-IT" sz="1200" spc="-1" strike="noStrike">
              <a:solidFill>
                <a:srgbClr val="000000"/>
              </a:solidFill>
              <a:latin typeface="Arial"/>
            </a:endParaRPr>
          </a:p>
          <a:p>
            <a:pPr>
              <a:lnSpc>
                <a:spcPct val="115000"/>
              </a:lnSpc>
              <a:spcBef>
                <a:spcPts val="799"/>
              </a:spcBef>
              <a:tabLst>
                <a:tab algn="l" pos="0"/>
              </a:tabLst>
            </a:pPr>
            <a:r>
              <a:rPr b="0" lang="it-IT" sz="1200" spc="-1" strike="noStrike">
                <a:solidFill>
                  <a:srgbClr val="000000"/>
                </a:solidFill>
                <a:latin typeface="Lato"/>
                <a:ea typeface="Lato"/>
              </a:rPr>
              <a:t>L’anticipo richiesto (20%) varia molto in Europa: dalle oltre €50.000 in Svizzera, ai 40–50.000 € in ampie aree dell’Europa occidentale e nordica.</a:t>
            </a:r>
            <a:endParaRPr b="0" lang="it-IT" sz="1200" spc="-1" strike="noStrike">
              <a:solidFill>
                <a:srgbClr val="000000"/>
              </a:solidFill>
              <a:latin typeface="Arial"/>
            </a:endParaRPr>
          </a:p>
          <a:p>
            <a:pPr>
              <a:lnSpc>
                <a:spcPct val="115000"/>
              </a:lnSpc>
              <a:spcBef>
                <a:spcPts val="799"/>
              </a:spcBef>
              <a:tabLst>
                <a:tab algn="l" pos="0"/>
              </a:tabLst>
            </a:pPr>
            <a:r>
              <a:rPr b="0" lang="it-IT" sz="1200" spc="-1" strike="noStrike">
                <a:solidFill>
                  <a:srgbClr val="000000"/>
                </a:solidFill>
                <a:latin typeface="Lato"/>
                <a:ea typeface="Lato"/>
              </a:rPr>
              <a:t>In molte zone dell’Europa centrale e meridionale l’anticipo è 20–40.000 €, mentre le aree più accessibili dell’Est Europa richiedono &lt; 15–20.000 €.</a:t>
            </a:r>
            <a:endParaRPr b="0" lang="it-IT" sz="1200" spc="-1" strike="noStrike">
              <a:solidFill>
                <a:srgbClr val="000000"/>
              </a:solidFill>
              <a:latin typeface="Arial"/>
            </a:endParaRPr>
          </a:p>
          <a:p>
            <a:pPr>
              <a:lnSpc>
                <a:spcPct val="100000"/>
              </a:lnSpc>
              <a:spcBef>
                <a:spcPts val="799"/>
              </a:spcBef>
              <a:tabLst>
                <a:tab algn="l" pos="0"/>
              </a:tabLst>
            </a:pPr>
            <a:r>
              <a:rPr b="1" lang="it-IT" sz="1200" spc="-1" strike="noStrike">
                <a:solidFill>
                  <a:srgbClr val="000000"/>
                </a:solidFill>
                <a:latin typeface="Lato"/>
                <a:ea typeface="Lato"/>
              </a:rPr>
              <a:t>In Italia l’età media richiedenti mutuo prima casa: 37–40 anni. </a:t>
            </a:r>
            <a:endParaRPr b="0" lang="it-IT" sz="1200" spc="-1" strike="noStrike">
              <a:solidFill>
                <a:srgbClr val="000000"/>
              </a:solidFill>
              <a:latin typeface="Arial"/>
            </a:endParaRPr>
          </a:p>
          <a:p>
            <a:pPr>
              <a:lnSpc>
                <a:spcPct val="100000"/>
              </a:lnSpc>
              <a:tabLst>
                <a:tab algn="l" pos="0"/>
              </a:tabLst>
            </a:pPr>
            <a:r>
              <a:rPr b="0" lang="it-IT" sz="1200" spc="-1" strike="noStrike">
                <a:solidFill>
                  <a:srgbClr val="000000"/>
                </a:solidFill>
                <a:latin typeface="Lato"/>
                <a:ea typeface="Lato"/>
              </a:rPr>
              <a:t>Il Loan to Value Ratio per i giovani spesso &gt;80% (alto fabbisogno di garanzie)</a:t>
            </a:r>
            <a:endParaRPr b="0" lang="it-IT" sz="1200" spc="-1" strike="noStrike">
              <a:solidFill>
                <a:srgbClr val="000000"/>
              </a:solidFill>
              <a:latin typeface="Arial"/>
            </a:endParaRPr>
          </a:p>
          <a:p>
            <a:pPr>
              <a:lnSpc>
                <a:spcPct val="100000"/>
              </a:lnSpc>
              <a:tabLst>
                <a:tab algn="l" pos="0"/>
              </a:tabLst>
            </a:pPr>
            <a:endParaRPr b="0" lang="it-IT" sz="1100" spc="-1" strike="noStrike">
              <a:solidFill>
                <a:srgbClr val="000000"/>
              </a:solidFill>
              <a:latin typeface="Arial"/>
            </a:endParaRPr>
          </a:p>
        </p:txBody>
      </p:sp>
      <p:pic>
        <p:nvPicPr>
          <p:cNvPr id="147" name="Google Shape;154;p6" descr=""/>
          <p:cNvPicPr/>
          <p:nvPr/>
        </p:nvPicPr>
        <p:blipFill>
          <a:blip r:embed="rId1"/>
          <a:stretch/>
        </p:blipFill>
        <p:spPr>
          <a:xfrm>
            <a:off x="3873960" y="999360"/>
            <a:ext cx="5145480" cy="3476520"/>
          </a:xfrm>
          <a:prstGeom prst="rect">
            <a:avLst/>
          </a:prstGeom>
          <a:ln w="0">
            <a:noFill/>
          </a:ln>
        </p:spPr>
      </p:pic>
      <p:sp>
        <p:nvSpPr>
          <p:cNvPr id="148" name="Google Shape;155;p6"/>
          <p:cNvSpPr/>
          <p:nvPr/>
        </p:nvSpPr>
        <p:spPr>
          <a:xfrm>
            <a:off x="3789360" y="4529160"/>
            <a:ext cx="4571640" cy="334440"/>
          </a:xfrm>
          <a:prstGeom prst="rect">
            <a:avLst/>
          </a:prstGeom>
          <a:noFill/>
          <a:ln w="0">
            <a:noFill/>
          </a:ln>
        </p:spPr>
        <p:style>
          <a:lnRef idx="0"/>
          <a:fillRef idx="0"/>
          <a:effectRef idx="0"/>
          <a:fontRef idx="minor"/>
        </p:style>
        <p:txBody>
          <a:bodyPr anchor="t">
            <a:spAutoFit/>
          </a:bodyPr>
          <a:p>
            <a:pPr>
              <a:lnSpc>
                <a:spcPct val="100000"/>
              </a:lnSpc>
              <a:tabLst>
                <a:tab algn="l" pos="0"/>
              </a:tabLst>
            </a:pPr>
            <a:r>
              <a:rPr b="1" lang="it-IT" sz="800" spc="-1" strike="noStrike">
                <a:solidFill>
                  <a:srgbClr val="000000"/>
                </a:solidFill>
                <a:latin typeface="Arial"/>
                <a:ea typeface="Arial"/>
              </a:rPr>
              <a:t>EUROPEAN RESEARCH PROJECT Access to Affordable and Quality Housing for All People Main Report November 2025</a:t>
            </a:r>
            <a:endParaRPr b="0" lang="it-IT"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311760" y="22356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Lo scenario di riferimento</a:t>
            </a:r>
            <a:endParaRPr b="0" lang="it-IT" sz="2800" spc="-1" strike="noStrike">
              <a:solidFill>
                <a:srgbClr val="000000"/>
              </a:solidFill>
              <a:latin typeface="Arial"/>
            </a:endParaRPr>
          </a:p>
        </p:txBody>
      </p:sp>
      <p:sp>
        <p:nvSpPr>
          <p:cNvPr id="150" name="Google Shape;162;p7"/>
          <p:cNvSpPr/>
          <p:nvPr/>
        </p:nvSpPr>
        <p:spPr>
          <a:xfrm>
            <a:off x="311760" y="1147320"/>
            <a:ext cx="7835760" cy="3135960"/>
          </a:xfrm>
          <a:prstGeom prst="rect">
            <a:avLst/>
          </a:prstGeom>
          <a:noFill/>
          <a:ln w="0">
            <a:noFill/>
          </a:ln>
        </p:spPr>
        <p:style>
          <a:lnRef idx="0"/>
          <a:fillRef idx="0"/>
          <a:effectRef idx="0"/>
          <a:fontRef idx="minor"/>
        </p:style>
        <p:txBody>
          <a:bodyPr anchor="t">
            <a:spAutoFit/>
          </a:bodyPr>
          <a:p>
            <a:pPr>
              <a:lnSpc>
                <a:spcPct val="100000"/>
              </a:lnSpc>
              <a:tabLst>
                <a:tab algn="l" pos="0"/>
              </a:tabLst>
            </a:pPr>
            <a:r>
              <a:rPr b="0" lang="it-IT" sz="1400" spc="-1" strike="noStrike">
                <a:solidFill>
                  <a:srgbClr val="000000"/>
                </a:solidFill>
                <a:latin typeface="Lato"/>
                <a:ea typeface="Lato"/>
              </a:rPr>
              <a:t>In Italia Crescita reddito nominale 2023 cresce del </a:t>
            </a:r>
            <a:r>
              <a:rPr b="1" lang="it-IT" sz="1400" spc="-1" strike="noStrike">
                <a:solidFill>
                  <a:srgbClr val="000000"/>
                </a:solidFill>
                <a:latin typeface="Lato"/>
                <a:ea typeface="Lato"/>
              </a:rPr>
              <a:t>4,2%, mentre p</a:t>
            </a:r>
            <a:r>
              <a:rPr b="0" lang="it-IT" sz="1400" spc="-1" strike="noStrike">
                <a:solidFill>
                  <a:srgbClr val="000000"/>
                </a:solidFill>
                <a:latin typeface="Lato"/>
                <a:ea typeface="Lato"/>
              </a:rPr>
              <a:t>otere d’acquisto reale 2023 decresce dell’</a:t>
            </a:r>
            <a:r>
              <a:rPr b="1" lang="it-IT" sz="1400" spc="-1" strike="noStrike">
                <a:solidFill>
                  <a:srgbClr val="000000"/>
                </a:solidFill>
                <a:latin typeface="Lato"/>
                <a:ea typeface="Lato"/>
              </a:rPr>
              <a:t>1,6%</a:t>
            </a:r>
            <a:endParaRPr b="0" lang="it-IT" sz="1400" spc="-1" strike="noStrike">
              <a:solidFill>
                <a:srgbClr val="000000"/>
              </a:solidFill>
              <a:latin typeface="Arial"/>
            </a:endParaRPr>
          </a:p>
          <a:p>
            <a:pPr marL="343080" indent="-279360">
              <a:lnSpc>
                <a:spcPct val="100000"/>
              </a:lnSpc>
              <a:tabLst>
                <a:tab algn="l" pos="0"/>
              </a:tabLst>
            </a:pPr>
            <a:endParaRPr b="0" lang="it-IT" sz="1400" spc="-1" strike="noStrike">
              <a:solidFill>
                <a:srgbClr val="000000"/>
              </a:solidFill>
              <a:latin typeface="Arial"/>
            </a:endParaRPr>
          </a:p>
          <a:p>
            <a:pPr>
              <a:lnSpc>
                <a:spcPct val="100000"/>
              </a:lnSpc>
              <a:tabLst>
                <a:tab algn="l" pos="0"/>
              </a:tabLst>
            </a:pPr>
            <a:r>
              <a:rPr b="1" lang="it-IT" sz="1400" spc="-1" strike="noStrike">
                <a:solidFill>
                  <a:srgbClr val="000000"/>
                </a:solidFill>
                <a:latin typeface="Lato"/>
                <a:ea typeface="Lato"/>
              </a:rPr>
              <a:t>Giovani che lasciano l’Italia</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Giovani 18–34 emigrati 2011–2023: </a:t>
            </a:r>
            <a:r>
              <a:rPr b="1" lang="it-IT" sz="1400" spc="-1" strike="noStrike">
                <a:solidFill>
                  <a:srgbClr val="000000"/>
                </a:solidFill>
                <a:latin typeface="Lato"/>
                <a:ea typeface="Lato"/>
              </a:rPr>
              <a:t>~550.000</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Cancellazioni per l’estero 2024: </a:t>
            </a:r>
            <a:r>
              <a:rPr b="1" lang="it-IT" sz="1400" spc="-1" strike="noStrike">
                <a:solidFill>
                  <a:srgbClr val="000000"/>
                </a:solidFill>
                <a:latin typeface="Lato"/>
                <a:ea typeface="Lato"/>
              </a:rPr>
              <a:t>~156.000</a:t>
            </a:r>
            <a:r>
              <a:rPr b="0" lang="it-IT" sz="1400" spc="-1" strike="noStrike">
                <a:solidFill>
                  <a:srgbClr val="000000"/>
                </a:solidFill>
                <a:latin typeface="Lato"/>
                <a:ea typeface="Lato"/>
              </a:rPr>
              <a:t> (</a:t>
            </a:r>
            <a:r>
              <a:rPr b="1" lang="it-IT" sz="1400" spc="-1" strike="noStrike">
                <a:solidFill>
                  <a:srgbClr val="000000"/>
                </a:solidFill>
                <a:latin typeface="Lato"/>
                <a:ea typeface="Lato"/>
              </a:rPr>
              <a:t>+36,5%</a:t>
            </a:r>
            <a:r>
              <a:rPr b="0" lang="it-IT" sz="1400" spc="-1" strike="noStrike">
                <a:solidFill>
                  <a:srgbClr val="000000"/>
                </a:solidFill>
                <a:latin typeface="Lato"/>
                <a:ea typeface="Lato"/>
              </a:rPr>
              <a:t>)</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Quota rilevante: laureati e profili qualificati (fuga competenze)</a:t>
            </a:r>
            <a:endParaRPr b="0" lang="it-IT" sz="1400" spc="-1" strike="noStrike">
              <a:solidFill>
                <a:srgbClr val="000000"/>
              </a:solidFill>
              <a:latin typeface="Arial"/>
            </a:endParaRPr>
          </a:p>
          <a:p>
            <a:pPr marL="343080" indent="-279360">
              <a:lnSpc>
                <a:spcPct val="100000"/>
              </a:lnSpc>
              <a:tabLst>
                <a:tab algn="l" pos="0"/>
              </a:tabLst>
            </a:pPr>
            <a:endParaRPr b="0" lang="it-IT" sz="1400" spc="-1" strike="noStrike">
              <a:solidFill>
                <a:srgbClr val="000000"/>
              </a:solidFill>
              <a:latin typeface="Arial"/>
            </a:endParaRPr>
          </a:p>
          <a:p>
            <a:pPr>
              <a:lnSpc>
                <a:spcPct val="100000"/>
              </a:lnSpc>
              <a:tabLst>
                <a:tab algn="l" pos="0"/>
              </a:tabLst>
            </a:pPr>
            <a:r>
              <a:rPr b="1" lang="it-IT" sz="1400" spc="-1" strike="noStrike">
                <a:solidFill>
                  <a:srgbClr val="000000"/>
                </a:solidFill>
                <a:latin typeface="Lato"/>
                <a:ea typeface="Lato"/>
              </a:rPr>
              <a:t>Effetti su sistema Paese</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Riduzione popolazione attiva → </a:t>
            </a:r>
            <a:r>
              <a:rPr b="1" lang="it-IT" sz="1400" spc="-1" strike="noStrike">
                <a:solidFill>
                  <a:srgbClr val="000000"/>
                </a:solidFill>
                <a:latin typeface="Lato"/>
                <a:ea typeface="Lato"/>
              </a:rPr>
              <a:t>minori entrate fiscali e contributive</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Invecchiamento → </a:t>
            </a:r>
            <a:r>
              <a:rPr b="1" lang="it-IT" sz="1400" spc="-1" strike="noStrike">
                <a:solidFill>
                  <a:srgbClr val="000000"/>
                </a:solidFill>
                <a:latin typeface="Lato"/>
                <a:ea typeface="Lato"/>
              </a:rPr>
              <a:t>pressione crescente su spesa pensionistica</a:t>
            </a:r>
            <a:r>
              <a:rPr b="0" lang="it-IT" sz="1400" spc="-1" strike="noStrike">
                <a:solidFill>
                  <a:srgbClr val="000000"/>
                </a:solidFill>
                <a:latin typeface="Lato"/>
                <a:ea typeface="Lato"/>
              </a:rPr>
              <a:t> </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Imprese penalizzate da competenze scarse → </a:t>
            </a:r>
            <a:r>
              <a:rPr b="1" lang="it-IT" sz="1400" spc="-1" strike="noStrike">
                <a:solidFill>
                  <a:srgbClr val="000000"/>
                </a:solidFill>
                <a:latin typeface="Lato"/>
                <a:ea typeface="Lato"/>
              </a:rPr>
              <a:t>riduzione competitività</a:t>
            </a:r>
            <a:endParaRPr b="0" lang="it-IT" sz="1400" spc="-1" strike="noStrike">
              <a:solidFill>
                <a:srgbClr val="000000"/>
              </a:solidFill>
              <a:latin typeface="Arial"/>
            </a:endParaRPr>
          </a:p>
          <a:p>
            <a:pPr marL="343080" indent="-343080">
              <a:lnSpc>
                <a:spcPct val="100000"/>
              </a:lnSpc>
              <a:buClr>
                <a:srgbClr val="000000"/>
              </a:buClr>
              <a:buFont typeface="Noto Sans Symbols"/>
              <a:buChar char="∙"/>
              <a:tabLst>
                <a:tab algn="l" pos="0"/>
              </a:tabLst>
            </a:pPr>
            <a:r>
              <a:rPr b="0" lang="it-IT" sz="1400" spc="-1" strike="noStrike">
                <a:solidFill>
                  <a:srgbClr val="000000"/>
                </a:solidFill>
                <a:latin typeface="Lato"/>
                <a:ea typeface="Lato"/>
              </a:rPr>
              <a:t>Impatto negativo su crescita potenziale, innovazione e attrattività</a:t>
            </a:r>
            <a:endParaRPr b="0" lang="it-IT" sz="14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p:txBody>
      </p:sp>
      <p:sp>
        <p:nvSpPr>
          <p:cNvPr id="151" name="Google Shape;163;p7"/>
          <p:cNvSpPr/>
          <p:nvPr/>
        </p:nvSpPr>
        <p:spPr>
          <a:xfrm>
            <a:off x="311760" y="706680"/>
            <a:ext cx="5208840" cy="440280"/>
          </a:xfrm>
          <a:prstGeom prst="rect">
            <a:avLst/>
          </a:prstGeom>
          <a:noFill/>
          <a:ln w="0">
            <a:noFill/>
          </a:ln>
        </p:spPr>
        <p:style>
          <a:lnRef idx="0"/>
          <a:fillRef idx="0"/>
          <a:effectRef idx="0"/>
          <a:fontRef idx="minor"/>
        </p:style>
        <p:txBody>
          <a:bodyPr tIns="91440" bIns="91440" anchor="t">
            <a:noAutofit/>
          </a:bodyPr>
          <a:p>
            <a:pPr>
              <a:lnSpc>
                <a:spcPct val="100000"/>
              </a:lnSpc>
              <a:tabLst>
                <a:tab algn="l" pos="0"/>
              </a:tabLst>
            </a:pPr>
            <a:r>
              <a:rPr b="1" lang="it-IT" sz="1800" spc="-1" strike="noStrike">
                <a:solidFill>
                  <a:srgbClr val="006b8e"/>
                </a:solidFill>
                <a:latin typeface="Lato"/>
                <a:ea typeface="Lato"/>
              </a:rPr>
              <a:t>Il contesto economico e demografico</a:t>
            </a:r>
            <a:endParaRPr b="0" lang="it-IT" sz="1800" spc="-1" strike="noStrike">
              <a:solidFill>
                <a:srgbClr val="000000"/>
              </a:solidFill>
              <a:latin typeface="Arial"/>
            </a:endParaRPr>
          </a:p>
        </p:txBody>
      </p:sp>
      <p:sp>
        <p:nvSpPr>
          <p:cNvPr id="152" name="Google Shape;164;p7"/>
          <p:cNvSpPr/>
          <p:nvPr/>
        </p:nvSpPr>
        <p:spPr>
          <a:xfrm>
            <a:off x="537120" y="4229640"/>
            <a:ext cx="7722000" cy="517320"/>
          </a:xfrm>
          <a:prstGeom prst="rect">
            <a:avLst/>
          </a:prstGeom>
          <a:noFill/>
          <a:ln w="19050">
            <a:solidFill>
              <a:srgbClr val="0c5adb"/>
            </a:solidFill>
            <a:round/>
          </a:ln>
        </p:spPr>
        <p:style>
          <a:lnRef idx="0"/>
          <a:fillRef idx="0"/>
          <a:effectRef idx="0"/>
          <a:fontRef idx="minor"/>
        </p:style>
        <p:txBody>
          <a:bodyPr anchor="t">
            <a:spAutoFit/>
          </a:bodyPr>
          <a:p>
            <a:pPr algn="ctr">
              <a:lnSpc>
                <a:spcPct val="100000"/>
              </a:lnSpc>
              <a:tabLst>
                <a:tab algn="l" pos="0"/>
              </a:tabLst>
            </a:pPr>
            <a:r>
              <a:rPr b="1" lang="it-IT" sz="1400" spc="-1" strike="noStrike">
                <a:solidFill>
                  <a:srgbClr val="000000"/>
                </a:solidFill>
                <a:latin typeface="Arial"/>
                <a:ea typeface="Arial"/>
              </a:rPr>
              <a:t>Il modello abitativo interseca fattori che riguardano gli scenari economici e demografici essendo concausa e determinante di potenziali effetti sistemici</a:t>
            </a:r>
            <a:endParaRPr b="0" lang="it-IT"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311760" y="24192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Lo scenario di riferimento</a:t>
            </a:r>
            <a:endParaRPr b="0" lang="it-IT" sz="2800" spc="-1" strike="noStrike">
              <a:solidFill>
                <a:srgbClr val="000000"/>
              </a:solidFill>
              <a:latin typeface="Arial"/>
            </a:endParaRPr>
          </a:p>
        </p:txBody>
      </p:sp>
      <p:sp>
        <p:nvSpPr>
          <p:cNvPr id="154" name="PlaceHolder 2"/>
          <p:cNvSpPr>
            <a:spLocks noGrp="1"/>
          </p:cNvSpPr>
          <p:nvPr>
            <p:ph type="title"/>
          </p:nvPr>
        </p:nvSpPr>
        <p:spPr>
          <a:xfrm>
            <a:off x="311760" y="754920"/>
            <a:ext cx="5208840" cy="440280"/>
          </a:xfrm>
          <a:prstGeom prst="rect">
            <a:avLst/>
          </a:prstGeom>
          <a:noFill/>
          <a:ln w="0">
            <a:noFill/>
          </a:ln>
        </p:spPr>
        <p:txBody>
          <a:bodyPr tIns="91440" bIns="91440" anchor="t">
            <a:noAutofit/>
          </a:bodyPr>
          <a:p>
            <a:pPr indent="0">
              <a:lnSpc>
                <a:spcPct val="100000"/>
              </a:lnSpc>
              <a:buNone/>
              <a:tabLst>
                <a:tab algn="l" pos="0"/>
              </a:tabLst>
            </a:pPr>
            <a:r>
              <a:rPr b="1" lang="it-IT" sz="1800" spc="-1" strike="noStrike">
                <a:solidFill>
                  <a:srgbClr val="006b8e"/>
                </a:solidFill>
                <a:latin typeface="Lato"/>
                <a:ea typeface="Lato"/>
              </a:rPr>
              <a:t>Gli effetti sul sistema pubblico </a:t>
            </a:r>
            <a:endParaRPr b="0" lang="it-IT" sz="1800" spc="-1" strike="noStrike">
              <a:solidFill>
                <a:srgbClr val="000000"/>
              </a:solidFill>
              <a:latin typeface="Arial"/>
            </a:endParaRPr>
          </a:p>
        </p:txBody>
      </p:sp>
      <p:sp>
        <p:nvSpPr>
          <p:cNvPr id="155" name="Google Shape;172;p8"/>
          <p:cNvSpPr/>
          <p:nvPr/>
        </p:nvSpPr>
        <p:spPr>
          <a:xfrm>
            <a:off x="6111000" y="1017720"/>
            <a:ext cx="2593800" cy="4609800"/>
          </a:xfrm>
          <a:prstGeom prst="rect">
            <a:avLst/>
          </a:prstGeom>
          <a:noFill/>
          <a:ln w="0">
            <a:noFill/>
          </a:ln>
        </p:spPr>
        <p:style>
          <a:lnRef idx="0"/>
          <a:fillRef idx="0"/>
          <a:effectRef idx="0"/>
          <a:fontRef idx="minor"/>
        </p:style>
        <p:txBody>
          <a:bodyPr anchor="t">
            <a:spAutoFit/>
          </a:bodyPr>
          <a:p>
            <a:pPr>
              <a:lnSpc>
                <a:spcPct val="100000"/>
              </a:lnSpc>
              <a:tabLst>
                <a:tab algn="l" pos="0"/>
              </a:tabLst>
            </a:pPr>
            <a:endParaRPr b="0" lang="it-IT" sz="900" spc="-1" strike="noStrike">
              <a:solidFill>
                <a:srgbClr val="000000"/>
              </a:solidFill>
              <a:latin typeface="Arial"/>
            </a:endParaRPr>
          </a:p>
          <a:p>
            <a:pPr>
              <a:lnSpc>
                <a:spcPct val="100000"/>
              </a:lnSpc>
              <a:tabLst>
                <a:tab algn="l" pos="0"/>
              </a:tabLst>
            </a:pPr>
            <a:r>
              <a:rPr b="0" lang="it-IT" sz="1200" spc="-1" strike="noStrike">
                <a:solidFill>
                  <a:srgbClr val="000000"/>
                </a:solidFill>
                <a:latin typeface="Lato"/>
                <a:ea typeface="Lato"/>
              </a:rPr>
              <a:t>La difficoltà di accesso al mercato immobiliare determina una crescente pressione sulla componente pubblica della fascia che attualmente si trova in disagio abitativo basso/elevato impattando in questo modo sia sulla spesa pubblica in conto capitale che su quella corrente.</a:t>
            </a:r>
            <a:endParaRPr b="0" lang="it-IT" sz="1200" spc="-1" strike="noStrike">
              <a:solidFill>
                <a:srgbClr val="000000"/>
              </a:solidFill>
              <a:latin typeface="Arial"/>
            </a:endParaRPr>
          </a:p>
          <a:p>
            <a:pPr>
              <a:lnSpc>
                <a:spcPct val="100000"/>
              </a:lnSpc>
              <a:tabLst>
                <a:tab algn="l" pos="0"/>
              </a:tabLst>
            </a:pPr>
            <a:endParaRPr b="0" lang="it-IT" sz="1200" spc="-1" strike="noStrike">
              <a:solidFill>
                <a:srgbClr val="000000"/>
              </a:solidFill>
              <a:latin typeface="Arial"/>
            </a:endParaRPr>
          </a:p>
          <a:p>
            <a:pPr>
              <a:lnSpc>
                <a:spcPct val="100000"/>
              </a:lnSpc>
              <a:tabLst>
                <a:tab algn="l" pos="0"/>
              </a:tabLst>
            </a:pPr>
            <a:r>
              <a:rPr b="1" lang="it-IT" sz="1200" spc="-1" strike="noStrike">
                <a:solidFill>
                  <a:srgbClr val="000000"/>
                </a:solidFill>
                <a:latin typeface="Lato"/>
                <a:ea typeface="Lato"/>
              </a:rPr>
              <a:t>Il rischio è infatti che sempre più famiglie scivolino su fasce di disagio abitativo elevato ed estremo senza misure che abbiano uno sguardo di medio-lungo periodo e mirino ad interventi che affianchino quelli emergenziali</a:t>
            </a:r>
            <a:r>
              <a:rPr b="0" lang="it-IT" sz="1200" spc="-1" strike="noStrike">
                <a:solidFill>
                  <a:srgbClr val="000000"/>
                </a:solidFill>
                <a:latin typeface="Lato"/>
                <a:ea typeface="Lato"/>
              </a:rPr>
              <a:t>.</a:t>
            </a:r>
            <a:endParaRPr b="0" lang="it-IT" sz="1200" spc="-1" strike="noStrike">
              <a:solidFill>
                <a:srgbClr val="000000"/>
              </a:solidFill>
              <a:latin typeface="Arial"/>
            </a:endParaRPr>
          </a:p>
          <a:p>
            <a:pPr>
              <a:lnSpc>
                <a:spcPct val="100000"/>
              </a:lnSpc>
              <a:tabLst>
                <a:tab algn="l" pos="0"/>
              </a:tabLst>
            </a:pPr>
            <a:endParaRPr b="0" lang="it-IT" sz="12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p:txBody>
      </p:sp>
      <p:pic>
        <p:nvPicPr>
          <p:cNvPr id="156" name="Google Shape;173;p8" descr=""/>
          <p:cNvPicPr/>
          <p:nvPr/>
        </p:nvPicPr>
        <p:blipFill>
          <a:blip r:embed="rId1"/>
          <a:stretch/>
        </p:blipFill>
        <p:spPr>
          <a:xfrm>
            <a:off x="311760" y="1453320"/>
            <a:ext cx="5707440" cy="244656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311760" y="44496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Il target di riferimento</a:t>
            </a:r>
            <a:endParaRPr b="0" lang="it-IT" sz="2800" spc="-1" strike="noStrike">
              <a:solidFill>
                <a:srgbClr val="000000"/>
              </a:solidFill>
              <a:latin typeface="Arial"/>
            </a:endParaRPr>
          </a:p>
        </p:txBody>
      </p:sp>
      <p:pic>
        <p:nvPicPr>
          <p:cNvPr id="158" name="Google Shape;197;p11" descr=""/>
          <p:cNvPicPr/>
          <p:nvPr/>
        </p:nvPicPr>
        <p:blipFill>
          <a:blip r:embed="rId1"/>
          <a:stretch/>
        </p:blipFill>
        <p:spPr>
          <a:xfrm>
            <a:off x="3917160" y="1130400"/>
            <a:ext cx="4779720" cy="3450960"/>
          </a:xfrm>
          <a:prstGeom prst="rect">
            <a:avLst/>
          </a:prstGeom>
          <a:ln w="0">
            <a:noFill/>
          </a:ln>
        </p:spPr>
      </p:pic>
      <p:pic>
        <p:nvPicPr>
          <p:cNvPr id="159" name="Google Shape;198;p11" descr=""/>
          <p:cNvPicPr/>
          <p:nvPr/>
        </p:nvPicPr>
        <p:blipFill>
          <a:blip r:embed="rId2"/>
          <a:stretch/>
        </p:blipFill>
        <p:spPr>
          <a:xfrm>
            <a:off x="3603600" y="4408920"/>
            <a:ext cx="822600" cy="339480"/>
          </a:xfrm>
          <a:prstGeom prst="rect">
            <a:avLst/>
          </a:prstGeom>
          <a:ln w="0">
            <a:noFill/>
          </a:ln>
        </p:spPr>
      </p:pic>
      <p:sp>
        <p:nvSpPr>
          <p:cNvPr id="160" name="Google Shape;199;p11"/>
          <p:cNvSpPr/>
          <p:nvPr/>
        </p:nvSpPr>
        <p:spPr>
          <a:xfrm>
            <a:off x="6154920" y="1808280"/>
            <a:ext cx="2541960" cy="2773080"/>
          </a:xfrm>
          <a:prstGeom prst="rect">
            <a:avLst/>
          </a:prstGeom>
          <a:noFill/>
          <a:ln w="25400">
            <a:solidFill>
              <a:srgbClr val="1b3867"/>
            </a:solidFill>
            <a:round/>
          </a:ln>
        </p:spPr>
        <p:style>
          <a:lnRef idx="0"/>
          <a:fillRef idx="0"/>
          <a:effectRef idx="0"/>
          <a:fontRef idx="minor"/>
        </p:style>
        <p:txBody>
          <a:bodyPr anchor="ctr">
            <a:noAutofit/>
          </a:bodyPr>
          <a:p>
            <a:pPr algn="ctr">
              <a:lnSpc>
                <a:spcPct val="100000"/>
              </a:lnSpc>
              <a:tabLst>
                <a:tab algn="l" pos="0"/>
              </a:tabLst>
            </a:pPr>
            <a:endParaRPr b="0" lang="it-IT" sz="1400" spc="-1" strike="noStrike">
              <a:solidFill>
                <a:schemeClr val="lt1"/>
              </a:solidFill>
              <a:latin typeface="Arial"/>
              <a:ea typeface="Arial"/>
            </a:endParaRPr>
          </a:p>
        </p:txBody>
      </p:sp>
      <p:sp>
        <p:nvSpPr>
          <p:cNvPr id="161" name="Google Shape;200;p11"/>
          <p:cNvSpPr/>
          <p:nvPr/>
        </p:nvSpPr>
        <p:spPr>
          <a:xfrm>
            <a:off x="200520" y="1050480"/>
            <a:ext cx="3889800" cy="4198320"/>
          </a:xfrm>
          <a:prstGeom prst="rect">
            <a:avLst/>
          </a:prstGeom>
          <a:noFill/>
          <a:ln w="0">
            <a:noFill/>
          </a:ln>
        </p:spPr>
        <p:style>
          <a:lnRef idx="0"/>
          <a:fillRef idx="0"/>
          <a:effectRef idx="0"/>
          <a:fontRef idx="minor"/>
        </p:style>
        <p:txBody>
          <a:bodyPr anchor="t">
            <a:spAutoFit/>
          </a:bodyPr>
          <a:p>
            <a:pPr>
              <a:lnSpc>
                <a:spcPct val="100000"/>
              </a:lnSpc>
              <a:tabLst>
                <a:tab algn="l" pos="0"/>
              </a:tabLst>
            </a:pPr>
            <a:endParaRPr b="0" lang="it-IT" sz="1200" spc="-1" strike="noStrike">
              <a:solidFill>
                <a:srgbClr val="000000"/>
              </a:solidFill>
              <a:latin typeface="Arial"/>
            </a:endParaRPr>
          </a:p>
          <a:p>
            <a:pPr>
              <a:lnSpc>
                <a:spcPct val="100000"/>
              </a:lnSpc>
              <a:tabLst>
                <a:tab algn="l" pos="0"/>
              </a:tabLst>
            </a:pPr>
            <a:r>
              <a:rPr b="0" lang="en-US" sz="1200" spc="-1" strike="noStrike">
                <a:solidFill>
                  <a:srgbClr val="000000"/>
                </a:solidFill>
                <a:latin typeface="Lato"/>
                <a:ea typeface="Lato"/>
              </a:rPr>
              <a:t>Il modello Rent to Own si rivolge alla fascia di popolazione tra i 18 e i 40 anni: studenti universitari fuori sede, giovani lavoratori in mobilità geografica e giovani coppie.</a:t>
            </a:r>
            <a:endParaRPr b="0" lang="it-IT" sz="1200" spc="-1" strike="noStrike">
              <a:solidFill>
                <a:srgbClr val="000000"/>
              </a:solidFill>
              <a:latin typeface="Arial"/>
            </a:endParaRPr>
          </a:p>
          <a:p>
            <a:pPr>
              <a:lnSpc>
                <a:spcPct val="100000"/>
              </a:lnSpc>
              <a:tabLst>
                <a:tab algn="l" pos="0"/>
              </a:tabLst>
            </a:pPr>
            <a:r>
              <a:rPr b="0" lang="en-US" sz="1200" spc="-1" strike="noStrike">
                <a:solidFill>
                  <a:srgbClr val="000000"/>
                </a:solidFill>
                <a:latin typeface="Lato"/>
                <a:ea typeface="Lato"/>
              </a:rPr>
              <a:t> </a:t>
            </a:r>
            <a:r>
              <a:rPr b="0" lang="en-US" sz="1200" spc="-1" strike="noStrike">
                <a:solidFill>
                  <a:srgbClr val="000000"/>
                </a:solidFill>
                <a:latin typeface="Lato"/>
                <a:ea typeface="Lato"/>
              </a:rPr>
              <a:t>Questi soggetti vivono in aree urbane ad alta domanda abitativa e con elevato flusso turistico.</a:t>
            </a:r>
            <a:endParaRPr b="0" lang="it-IT" sz="1200" spc="-1" strike="noStrike">
              <a:solidFill>
                <a:srgbClr val="000000"/>
              </a:solidFill>
              <a:latin typeface="Arial"/>
            </a:endParaRPr>
          </a:p>
          <a:p>
            <a:pPr>
              <a:lnSpc>
                <a:spcPct val="100000"/>
              </a:lnSpc>
              <a:tabLst>
                <a:tab algn="l" pos="0"/>
              </a:tabLst>
            </a:pPr>
            <a:r>
              <a:rPr b="0" lang="en-US" sz="1200" spc="-1" strike="noStrike">
                <a:solidFill>
                  <a:srgbClr val="000000"/>
                </a:solidFill>
                <a:latin typeface="Lato"/>
                <a:ea typeface="Lato"/>
              </a:rPr>
              <a:t>Si tratta di un target che sperimenta difficoltà strutturali nell'accesso all'abitazione sostenibile e una limitata capacità di trasformare la spesa abitativa in accumulo patrimoniale attraverso l'acquisto dell'immobile.</a:t>
            </a:r>
            <a:endParaRPr b="0" lang="it-IT" sz="1200" spc="-1" strike="noStrike">
              <a:solidFill>
                <a:srgbClr val="000000"/>
              </a:solidFill>
              <a:latin typeface="Arial"/>
            </a:endParaRPr>
          </a:p>
          <a:p>
            <a:pPr>
              <a:lnSpc>
                <a:spcPct val="100000"/>
              </a:lnSpc>
              <a:tabLst>
                <a:tab algn="l" pos="0"/>
              </a:tabLst>
            </a:pPr>
            <a:endParaRPr b="0" lang="it-IT" sz="1200" spc="-1" strike="noStrike">
              <a:solidFill>
                <a:srgbClr val="000000"/>
              </a:solidFill>
              <a:latin typeface="Arial"/>
            </a:endParaRPr>
          </a:p>
          <a:p>
            <a:pPr>
              <a:lnSpc>
                <a:spcPct val="100000"/>
              </a:lnSpc>
              <a:tabLst>
                <a:tab algn="l" pos="0"/>
              </a:tabLst>
            </a:pPr>
            <a:r>
              <a:rPr b="0" lang="it-IT" sz="1200" spc="-1" strike="noStrike">
                <a:solidFill>
                  <a:srgbClr val="000000"/>
                </a:solidFill>
                <a:latin typeface="Lato"/>
                <a:ea typeface="Lato"/>
              </a:rPr>
              <a:t>Il modello rent-to – own si colloca dunque nella fascia di interventi evidenziati nel continuum abitativo e risponde al fabbisogno  di nuclei con un reddito che sia in grado di sostenere il canone di affitto ma che potrebbe scivolare in situazioni di difficoltà abitativa nel medio-lungo periodo</a:t>
            </a:r>
            <a:endParaRPr b="0" lang="it-IT" sz="12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a:p>
            <a:pPr>
              <a:lnSpc>
                <a:spcPct val="100000"/>
              </a:lnSpc>
              <a:tabLst>
                <a:tab algn="l" pos="0"/>
              </a:tabLst>
            </a:pPr>
            <a:endParaRPr b="0" lang="it-IT" sz="9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 1"/>
          <p:cNvSpPr/>
          <p:nvPr/>
        </p:nvSpPr>
        <p:spPr>
          <a:xfrm>
            <a:off x="496080" y="1512720"/>
            <a:ext cx="2613600" cy="408960"/>
          </a:xfrm>
          <a:prstGeom prst="rect">
            <a:avLst/>
          </a:prstGeom>
          <a:noFill/>
          <a:ln w="0">
            <a:noFill/>
          </a:ln>
        </p:spPr>
        <p:style>
          <a:lnRef idx="0"/>
          <a:fillRef idx="0"/>
          <a:effectRef idx="0"/>
          <a:fontRef idx="minor"/>
        </p:style>
        <p:txBody>
          <a:bodyPr wrap="none" lIns="0" rIns="0" tIns="0" bIns="0" anchor="t">
            <a:noAutofit/>
          </a:bodyPr>
          <a:p>
            <a:pPr algn="ctr">
              <a:lnSpc>
                <a:spcPts val="3220"/>
              </a:lnSpc>
            </a:pPr>
            <a:r>
              <a:rPr b="1" lang="en-US" sz="3220" spc="-1" strike="noStrike">
                <a:solidFill>
                  <a:srgbClr val="000000"/>
                </a:solidFill>
                <a:latin typeface="Lato"/>
                <a:ea typeface="Lato"/>
              </a:rPr>
              <a:t>75%</a:t>
            </a:r>
            <a:endParaRPr b="0" lang="it-IT" sz="3220" spc="-1" strike="noStrike">
              <a:solidFill>
                <a:srgbClr val="000000"/>
              </a:solidFill>
              <a:latin typeface="Arial"/>
            </a:endParaRPr>
          </a:p>
        </p:txBody>
      </p:sp>
      <p:sp>
        <p:nvSpPr>
          <p:cNvPr id="163" name="Text 2"/>
          <p:cNvSpPr/>
          <p:nvPr/>
        </p:nvSpPr>
        <p:spPr>
          <a:xfrm>
            <a:off x="1027800" y="1989360"/>
            <a:ext cx="1550160" cy="193320"/>
          </a:xfrm>
          <a:prstGeom prst="rect">
            <a:avLst/>
          </a:prstGeom>
          <a:noFill/>
          <a:ln w="0">
            <a:noFill/>
          </a:ln>
        </p:spPr>
        <p:style>
          <a:lnRef idx="0"/>
          <a:fillRef idx="0"/>
          <a:effectRef idx="0"/>
          <a:fontRef idx="minor"/>
        </p:style>
        <p:txBody>
          <a:bodyPr wrap="none" lIns="0" rIns="0" tIns="0" bIns="0" anchor="t">
            <a:noAutofit/>
          </a:bodyPr>
          <a:p>
            <a:pPr algn="ctr">
              <a:lnSpc>
                <a:spcPts val="1500"/>
              </a:lnSpc>
            </a:pPr>
            <a:r>
              <a:rPr b="1" lang="en-US" sz="1220" spc="-1" strike="noStrike">
                <a:solidFill>
                  <a:srgbClr val="000000"/>
                </a:solidFill>
                <a:latin typeface="Lato"/>
                <a:ea typeface="Lato"/>
              </a:rPr>
              <a:t>Giovani in affitto</a:t>
            </a:r>
            <a:endParaRPr b="0" lang="it-IT" sz="1220" spc="-1" strike="noStrike">
              <a:solidFill>
                <a:srgbClr val="000000"/>
              </a:solidFill>
              <a:latin typeface="Arial"/>
            </a:endParaRPr>
          </a:p>
        </p:txBody>
      </p:sp>
      <p:sp>
        <p:nvSpPr>
          <p:cNvPr id="164" name="Text 3"/>
          <p:cNvSpPr/>
          <p:nvPr/>
        </p:nvSpPr>
        <p:spPr>
          <a:xfrm>
            <a:off x="496080" y="2445120"/>
            <a:ext cx="2613600" cy="396720"/>
          </a:xfrm>
          <a:prstGeom prst="rect">
            <a:avLst/>
          </a:prstGeom>
          <a:noFill/>
          <a:ln w="0">
            <a:noFill/>
          </a:ln>
        </p:spPr>
        <p:style>
          <a:lnRef idx="0"/>
          <a:fillRef idx="0"/>
          <a:effectRef idx="0"/>
          <a:fontRef idx="minor"/>
        </p:style>
        <p:txBody>
          <a:bodyPr lIns="0" rIns="0" tIns="0" bIns="0" anchor="t">
            <a:noAutofit/>
          </a:bodyPr>
          <a:p>
            <a:pPr algn="ctr">
              <a:lnSpc>
                <a:spcPts val="1562"/>
              </a:lnSpc>
            </a:pPr>
            <a:r>
              <a:rPr b="0" lang="en-US" sz="1200" spc="-1" strike="noStrike">
                <a:solidFill>
                  <a:srgbClr val="000000"/>
                </a:solidFill>
                <a:latin typeface="Lato"/>
                <a:ea typeface="Lato"/>
              </a:rPr>
              <a:t>La locazione è la condizione abitativa prevalente nella fascia 18-34 anni</a:t>
            </a:r>
            <a:endParaRPr b="0" lang="it-IT" sz="1200" spc="-1" strike="noStrike">
              <a:solidFill>
                <a:srgbClr val="000000"/>
              </a:solidFill>
              <a:latin typeface="Arial"/>
            </a:endParaRPr>
          </a:p>
        </p:txBody>
      </p:sp>
      <p:sp>
        <p:nvSpPr>
          <p:cNvPr id="165" name="Text 4"/>
          <p:cNvSpPr/>
          <p:nvPr/>
        </p:nvSpPr>
        <p:spPr>
          <a:xfrm>
            <a:off x="3264840" y="1512720"/>
            <a:ext cx="2613600" cy="408960"/>
          </a:xfrm>
          <a:prstGeom prst="rect">
            <a:avLst/>
          </a:prstGeom>
          <a:noFill/>
          <a:ln w="0">
            <a:noFill/>
          </a:ln>
        </p:spPr>
        <p:style>
          <a:lnRef idx="0"/>
          <a:fillRef idx="0"/>
          <a:effectRef idx="0"/>
          <a:fontRef idx="minor"/>
        </p:style>
        <p:txBody>
          <a:bodyPr wrap="none" lIns="0" rIns="0" tIns="0" bIns="0" anchor="t">
            <a:noAutofit/>
          </a:bodyPr>
          <a:p>
            <a:pPr algn="ctr">
              <a:lnSpc>
                <a:spcPts val="3220"/>
              </a:lnSpc>
            </a:pPr>
            <a:r>
              <a:rPr b="1" lang="en-US" sz="3220" spc="-1" strike="noStrike">
                <a:solidFill>
                  <a:srgbClr val="000000"/>
                </a:solidFill>
                <a:latin typeface="Lato"/>
                <a:ea typeface="Lato"/>
              </a:rPr>
              <a:t>25%</a:t>
            </a:r>
            <a:endParaRPr b="0" lang="it-IT" sz="3220" spc="-1" strike="noStrike">
              <a:solidFill>
                <a:srgbClr val="000000"/>
              </a:solidFill>
              <a:latin typeface="Arial"/>
            </a:endParaRPr>
          </a:p>
        </p:txBody>
      </p:sp>
      <p:sp>
        <p:nvSpPr>
          <p:cNvPr id="166" name="Text 5"/>
          <p:cNvSpPr/>
          <p:nvPr/>
        </p:nvSpPr>
        <p:spPr>
          <a:xfrm>
            <a:off x="3796560" y="1989360"/>
            <a:ext cx="1550160" cy="193320"/>
          </a:xfrm>
          <a:prstGeom prst="rect">
            <a:avLst/>
          </a:prstGeom>
          <a:noFill/>
          <a:ln w="0">
            <a:noFill/>
          </a:ln>
        </p:spPr>
        <p:style>
          <a:lnRef idx="0"/>
          <a:fillRef idx="0"/>
          <a:effectRef idx="0"/>
          <a:fontRef idx="minor"/>
        </p:style>
        <p:txBody>
          <a:bodyPr wrap="none" lIns="0" rIns="0" tIns="0" bIns="0" anchor="t">
            <a:noAutofit/>
          </a:bodyPr>
          <a:p>
            <a:pPr algn="ctr">
              <a:lnSpc>
                <a:spcPts val="1500"/>
              </a:lnSpc>
            </a:pPr>
            <a:r>
              <a:rPr b="1" lang="en-US" sz="1220" spc="-1" strike="noStrike">
                <a:solidFill>
                  <a:srgbClr val="000000"/>
                </a:solidFill>
                <a:latin typeface="Lato"/>
                <a:ea typeface="Lato"/>
              </a:rPr>
              <a:t>Proprietari giovani</a:t>
            </a:r>
            <a:endParaRPr b="0" lang="it-IT" sz="1220" spc="-1" strike="noStrike">
              <a:solidFill>
                <a:srgbClr val="000000"/>
              </a:solidFill>
              <a:latin typeface="Arial"/>
            </a:endParaRPr>
          </a:p>
        </p:txBody>
      </p:sp>
      <p:sp>
        <p:nvSpPr>
          <p:cNvPr id="167" name="Text 6"/>
          <p:cNvSpPr/>
          <p:nvPr/>
        </p:nvSpPr>
        <p:spPr>
          <a:xfrm>
            <a:off x="3264840" y="2445120"/>
            <a:ext cx="2613600" cy="396720"/>
          </a:xfrm>
          <a:prstGeom prst="rect">
            <a:avLst/>
          </a:prstGeom>
          <a:noFill/>
          <a:ln w="0">
            <a:noFill/>
          </a:ln>
        </p:spPr>
        <p:style>
          <a:lnRef idx="0"/>
          <a:fillRef idx="0"/>
          <a:effectRef idx="0"/>
          <a:fontRef idx="minor"/>
        </p:style>
        <p:txBody>
          <a:bodyPr lIns="0" rIns="0" tIns="0" bIns="0" anchor="t">
            <a:noAutofit/>
          </a:bodyPr>
          <a:p>
            <a:pPr algn="ctr">
              <a:lnSpc>
                <a:spcPts val="1562"/>
              </a:lnSpc>
            </a:pPr>
            <a:r>
              <a:rPr b="0" lang="en-US" sz="1200" spc="-1" strike="noStrike">
                <a:solidFill>
                  <a:srgbClr val="000000"/>
                </a:solidFill>
                <a:latin typeface="Lato"/>
                <a:ea typeface="Lato"/>
              </a:rPr>
              <a:t>Solo un quarto dei giovani possiede un'abitazione</a:t>
            </a:r>
            <a:endParaRPr b="0" lang="it-IT" sz="1200" spc="-1" strike="noStrike">
              <a:solidFill>
                <a:srgbClr val="000000"/>
              </a:solidFill>
              <a:latin typeface="Arial"/>
            </a:endParaRPr>
          </a:p>
        </p:txBody>
      </p:sp>
      <p:sp>
        <p:nvSpPr>
          <p:cNvPr id="168" name="Text 7"/>
          <p:cNvSpPr/>
          <p:nvPr/>
        </p:nvSpPr>
        <p:spPr>
          <a:xfrm>
            <a:off x="6033960" y="1518480"/>
            <a:ext cx="2613600" cy="408960"/>
          </a:xfrm>
          <a:prstGeom prst="rect">
            <a:avLst/>
          </a:prstGeom>
          <a:noFill/>
          <a:ln w="0">
            <a:noFill/>
          </a:ln>
        </p:spPr>
        <p:style>
          <a:lnRef idx="0"/>
          <a:fillRef idx="0"/>
          <a:effectRef idx="0"/>
          <a:fontRef idx="minor"/>
        </p:style>
        <p:txBody>
          <a:bodyPr wrap="none" lIns="0" rIns="0" tIns="0" bIns="0" anchor="t">
            <a:noAutofit/>
          </a:bodyPr>
          <a:p>
            <a:pPr algn="ctr">
              <a:lnSpc>
                <a:spcPts val="3220"/>
              </a:lnSpc>
            </a:pPr>
            <a:r>
              <a:rPr b="1" lang="en-US" sz="3220" spc="-1" strike="noStrike">
                <a:solidFill>
                  <a:srgbClr val="000000"/>
                </a:solidFill>
                <a:latin typeface="Lato"/>
                <a:ea typeface="Lato"/>
              </a:rPr>
              <a:t>40%</a:t>
            </a:r>
            <a:endParaRPr b="0" lang="it-IT" sz="3220" spc="-1" strike="noStrike">
              <a:solidFill>
                <a:srgbClr val="000000"/>
              </a:solidFill>
              <a:latin typeface="Arial"/>
            </a:endParaRPr>
          </a:p>
        </p:txBody>
      </p:sp>
      <p:sp>
        <p:nvSpPr>
          <p:cNvPr id="169" name="Text 8"/>
          <p:cNvSpPr/>
          <p:nvPr/>
        </p:nvSpPr>
        <p:spPr>
          <a:xfrm>
            <a:off x="6565680" y="1989360"/>
            <a:ext cx="1550160" cy="193320"/>
          </a:xfrm>
          <a:prstGeom prst="rect">
            <a:avLst/>
          </a:prstGeom>
          <a:noFill/>
          <a:ln w="0">
            <a:noFill/>
          </a:ln>
        </p:spPr>
        <p:style>
          <a:lnRef idx="0"/>
          <a:fillRef idx="0"/>
          <a:effectRef idx="0"/>
          <a:fontRef idx="minor"/>
        </p:style>
        <p:txBody>
          <a:bodyPr wrap="none" lIns="0" rIns="0" tIns="0" bIns="0" anchor="t">
            <a:noAutofit/>
          </a:bodyPr>
          <a:p>
            <a:pPr algn="ctr">
              <a:lnSpc>
                <a:spcPts val="1500"/>
              </a:lnSpc>
            </a:pPr>
            <a:r>
              <a:rPr b="1" lang="en-US" sz="1220" spc="-1" strike="noStrike">
                <a:solidFill>
                  <a:srgbClr val="000000"/>
                </a:solidFill>
                <a:latin typeface="Lato"/>
                <a:ea typeface="Lato"/>
              </a:rPr>
              <a:t>Eredità familiari</a:t>
            </a:r>
            <a:endParaRPr b="0" lang="it-IT" sz="1220" spc="-1" strike="noStrike">
              <a:solidFill>
                <a:srgbClr val="000000"/>
              </a:solidFill>
              <a:latin typeface="Arial"/>
            </a:endParaRPr>
          </a:p>
        </p:txBody>
      </p:sp>
      <p:sp>
        <p:nvSpPr>
          <p:cNvPr id="170" name="Text 9"/>
          <p:cNvSpPr/>
          <p:nvPr/>
        </p:nvSpPr>
        <p:spPr>
          <a:xfrm>
            <a:off x="6033960" y="2445120"/>
            <a:ext cx="2613600" cy="396720"/>
          </a:xfrm>
          <a:prstGeom prst="rect">
            <a:avLst/>
          </a:prstGeom>
          <a:noFill/>
          <a:ln w="0">
            <a:noFill/>
          </a:ln>
        </p:spPr>
        <p:style>
          <a:lnRef idx="0"/>
          <a:fillRef idx="0"/>
          <a:effectRef idx="0"/>
          <a:fontRef idx="minor"/>
        </p:style>
        <p:txBody>
          <a:bodyPr lIns="0" rIns="0" tIns="0" bIns="0" anchor="t">
            <a:noAutofit/>
          </a:bodyPr>
          <a:p>
            <a:pPr algn="ctr">
              <a:lnSpc>
                <a:spcPts val="1562"/>
              </a:lnSpc>
            </a:pPr>
            <a:r>
              <a:rPr b="0" lang="en-US" sz="1200" spc="-1" strike="noStrike">
                <a:solidFill>
                  <a:srgbClr val="000000"/>
                </a:solidFill>
                <a:latin typeface="Lato"/>
                <a:ea typeface="Lato"/>
              </a:rPr>
              <a:t>Oltre il 40% ha acquisito l'abitazione per via ereditaria</a:t>
            </a:r>
            <a:endParaRPr b="0" lang="it-IT" sz="1200" spc="-1" strike="noStrike">
              <a:solidFill>
                <a:srgbClr val="000000"/>
              </a:solidFill>
              <a:latin typeface="Arial"/>
            </a:endParaRPr>
          </a:p>
        </p:txBody>
      </p:sp>
      <p:sp>
        <p:nvSpPr>
          <p:cNvPr id="171" name="Text 10"/>
          <p:cNvSpPr/>
          <p:nvPr/>
        </p:nvSpPr>
        <p:spPr>
          <a:xfrm>
            <a:off x="496080" y="3630600"/>
            <a:ext cx="8151480" cy="941040"/>
          </a:xfrm>
          <a:prstGeom prst="rect">
            <a:avLst/>
          </a:prstGeom>
          <a:solidFill>
            <a:schemeClr val="accent1">
              <a:lumMod val="20000"/>
              <a:lumOff val="80000"/>
            </a:schemeClr>
          </a:solidFill>
          <a:ln w="0">
            <a:noFill/>
          </a:ln>
        </p:spPr>
        <p:style>
          <a:lnRef idx="0"/>
          <a:fillRef idx="0"/>
          <a:effectRef idx="0"/>
          <a:fontRef idx="minor"/>
        </p:style>
        <p:txBody>
          <a:bodyPr lIns="0" rIns="0" tIns="0" bIns="0" anchor="t">
            <a:noAutofit/>
          </a:bodyPr>
          <a:p>
            <a:pPr>
              <a:lnSpc>
                <a:spcPct val="100000"/>
              </a:lnSpc>
            </a:pPr>
            <a:r>
              <a:rPr b="0" lang="en-US" sz="1600" spc="-1" strike="noStrike">
                <a:solidFill>
                  <a:srgbClr val="000000"/>
                </a:solidFill>
                <a:latin typeface="Lato"/>
                <a:ea typeface="Lato"/>
              </a:rPr>
              <a:t>L'accesso alla proprietà in giovane età è fortemente mediato da condizioni patrimoniali pregresse e supporti familiari, confermando il carattere selettivo degli attuali meccanismi di accesso all'abitazione.</a:t>
            </a:r>
            <a:endParaRPr b="0" lang="it-IT" sz="1600" spc="-1" strike="noStrike">
              <a:solidFill>
                <a:srgbClr val="000000"/>
              </a:solidFill>
              <a:latin typeface="Arial"/>
            </a:endParaRPr>
          </a:p>
        </p:txBody>
      </p:sp>
      <p:sp>
        <p:nvSpPr>
          <p:cNvPr id="172"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La condizione abitativa dei giovani</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3" name="Image 0" descr="preencoded.png"/>
          <p:cNvPicPr/>
          <p:nvPr/>
        </p:nvPicPr>
        <p:blipFill>
          <a:blip r:embed="rId1"/>
          <a:stretch/>
        </p:blipFill>
        <p:spPr>
          <a:xfrm>
            <a:off x="491400" y="1575720"/>
            <a:ext cx="3924360" cy="2197440"/>
          </a:xfrm>
          <a:prstGeom prst="rect">
            <a:avLst/>
          </a:prstGeom>
          <a:ln w="0">
            <a:noFill/>
          </a:ln>
        </p:spPr>
      </p:pic>
      <p:sp>
        <p:nvSpPr>
          <p:cNvPr id="174" name="Text 1"/>
          <p:cNvSpPr/>
          <p:nvPr/>
        </p:nvSpPr>
        <p:spPr>
          <a:xfrm>
            <a:off x="4727880" y="1410120"/>
            <a:ext cx="3924360" cy="284004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400" spc="-1" strike="noStrike">
                <a:solidFill>
                  <a:srgbClr val="000000"/>
                </a:solidFill>
                <a:latin typeface="Lato"/>
                <a:ea typeface="Lato"/>
              </a:rPr>
              <a:t>Per i giovani adulti, la quota di reddito destinata all'affitto raggiunge e supera il </a:t>
            </a:r>
            <a:r>
              <a:rPr b="1" lang="en-US" sz="1400" spc="-1" strike="noStrike">
                <a:solidFill>
                  <a:srgbClr val="ed3447"/>
                </a:solidFill>
                <a:latin typeface="Lato"/>
                <a:ea typeface="Lato"/>
              </a:rPr>
              <a:t>40%</a:t>
            </a:r>
            <a:r>
              <a:rPr b="0" lang="en-US" sz="1400" spc="-1" strike="noStrike">
                <a:solidFill>
                  <a:srgbClr val="000000"/>
                </a:solidFill>
                <a:latin typeface="Lato"/>
                <a:ea typeface="Lato"/>
              </a:rPr>
              <a:t> nei contesti urbani a maggiore tensione abitativa, ben oltre il livello di affordability accettabile (30%).</a:t>
            </a:r>
            <a:endParaRPr b="0" lang="it-IT" sz="1400" spc="-1" strike="noStrike">
              <a:solidFill>
                <a:srgbClr val="000000"/>
              </a:solidFill>
              <a:latin typeface="Arial"/>
            </a:endParaRPr>
          </a:p>
          <a:p>
            <a:pPr>
              <a:lnSpc>
                <a:spcPts val="1562"/>
              </a:lnSpc>
            </a:pPr>
            <a:endParaRPr b="0" lang="it-IT" sz="1400" spc="-1" strike="noStrike">
              <a:solidFill>
                <a:srgbClr val="000000"/>
              </a:solidFill>
              <a:latin typeface="Arial"/>
            </a:endParaRPr>
          </a:p>
          <a:p>
            <a:pPr>
              <a:lnSpc>
                <a:spcPts val="1562"/>
              </a:lnSpc>
            </a:pPr>
            <a:r>
              <a:rPr b="0" lang="en-US" sz="1400" spc="-1" strike="noStrike">
                <a:solidFill>
                  <a:srgbClr val="000000"/>
                </a:solidFill>
                <a:latin typeface="Lato"/>
                <a:ea typeface="Lato"/>
              </a:rPr>
              <a:t>I canoni di locazione nei principali poli universitari sono aumentati del </a:t>
            </a:r>
            <a:r>
              <a:rPr b="1" lang="en-US" sz="1400" spc="-1" strike="noStrike">
                <a:solidFill>
                  <a:srgbClr val="ed3447"/>
                </a:solidFill>
                <a:latin typeface="Lato"/>
                <a:ea typeface="Lato"/>
              </a:rPr>
              <a:t>+20,5%</a:t>
            </a:r>
            <a:r>
              <a:rPr b="0" lang="en-US" sz="1400" spc="-1" strike="noStrike">
                <a:solidFill>
                  <a:srgbClr val="000000"/>
                </a:solidFill>
                <a:latin typeface="Lato"/>
                <a:ea typeface="Lato"/>
              </a:rPr>
              <a:t> tra il 2019 e il 2024, mentre i redditi medi dei giovani sono cresciuti solo del 6-7%.</a:t>
            </a:r>
            <a:endParaRPr b="0" lang="it-IT" sz="1400" spc="-1" strike="noStrike">
              <a:solidFill>
                <a:srgbClr val="000000"/>
              </a:solidFill>
              <a:latin typeface="Arial"/>
            </a:endParaRPr>
          </a:p>
          <a:p>
            <a:pPr>
              <a:lnSpc>
                <a:spcPts val="1562"/>
              </a:lnSpc>
            </a:pPr>
            <a:endParaRPr b="0" lang="it-IT" sz="1400" spc="-1" strike="noStrike">
              <a:solidFill>
                <a:srgbClr val="000000"/>
              </a:solidFill>
              <a:latin typeface="Arial"/>
            </a:endParaRPr>
          </a:p>
          <a:p>
            <a:pPr>
              <a:lnSpc>
                <a:spcPts val="1562"/>
              </a:lnSpc>
            </a:pPr>
            <a:r>
              <a:rPr b="0" lang="en-US" sz="1400" spc="-1" strike="noStrike">
                <a:solidFill>
                  <a:srgbClr val="000000"/>
                </a:solidFill>
                <a:latin typeface="Lato"/>
                <a:ea typeface="Lato"/>
              </a:rPr>
              <a:t>La spesa abitativa elevata limita significativamente la capacità di accumulo e di investimento futuro. Il 48% dei giovani in affitto dichiara di non riuscire a risparmiare più di 100 euro al mese.</a:t>
            </a:r>
            <a:endParaRPr b="0" lang="it-IT" sz="1400" spc="-1" strike="noStrike">
              <a:solidFill>
                <a:srgbClr val="000000"/>
              </a:solidFill>
              <a:latin typeface="Arial"/>
            </a:endParaRPr>
          </a:p>
          <a:p>
            <a:pPr>
              <a:lnSpc>
                <a:spcPts val="1562"/>
              </a:lnSpc>
            </a:pPr>
            <a:r>
              <a:rPr b="0" lang="en-US" sz="1400" spc="-1" strike="noStrike">
                <a:solidFill>
                  <a:srgbClr val="000000"/>
                </a:solidFill>
                <a:latin typeface="Lato"/>
                <a:ea typeface="Lato"/>
              </a:rPr>
              <a:t>.</a:t>
            </a:r>
            <a:endParaRPr b="0" lang="it-IT" sz="1400" spc="-1" strike="noStrike">
              <a:solidFill>
                <a:srgbClr val="000000"/>
              </a:solidFill>
              <a:latin typeface="Arial"/>
            </a:endParaRPr>
          </a:p>
          <a:p>
            <a:pPr>
              <a:lnSpc>
                <a:spcPts val="1562"/>
              </a:lnSpc>
            </a:pPr>
            <a:endParaRPr b="0" lang="it-IT" sz="1000" spc="-1" strike="noStrike">
              <a:solidFill>
                <a:srgbClr val="000000"/>
              </a:solidFill>
              <a:latin typeface="Arial"/>
            </a:endParaRPr>
          </a:p>
        </p:txBody>
      </p:sp>
      <p:sp>
        <p:nvSpPr>
          <p:cNvPr id="175" name="Text 2"/>
          <p:cNvSpPr/>
          <p:nvPr/>
        </p:nvSpPr>
        <p:spPr>
          <a:xfrm>
            <a:off x="4727880" y="2438640"/>
            <a:ext cx="3924360" cy="595080"/>
          </a:xfrm>
          <a:prstGeom prst="rect">
            <a:avLst/>
          </a:prstGeom>
          <a:noFill/>
          <a:ln w="0">
            <a:noFill/>
          </a:ln>
        </p:spPr>
        <p:style>
          <a:lnRef idx="0"/>
          <a:fillRef idx="0"/>
          <a:effectRef idx="0"/>
          <a:fontRef idx="minor"/>
        </p:style>
        <p:txBody>
          <a:bodyPr lIns="0" rIns="0" tIns="0" bIns="0" anchor="t">
            <a:noAutofit/>
          </a:bodyPr>
          <a:p>
            <a:pPr>
              <a:lnSpc>
                <a:spcPts val="1562"/>
              </a:lnSpc>
            </a:pPr>
            <a:endParaRPr b="0" lang="en-US" sz="970" spc="-1" strike="noStrike">
              <a:solidFill>
                <a:srgbClr val="000000"/>
              </a:solidFill>
              <a:latin typeface="Arial"/>
              <a:ea typeface="Arial"/>
            </a:endParaRPr>
          </a:p>
        </p:txBody>
      </p:sp>
      <p:sp>
        <p:nvSpPr>
          <p:cNvPr id="176"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Il peso dell’affitto sul reddito</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311400" y="325080"/>
            <a:ext cx="8336160" cy="572400"/>
          </a:xfrm>
          <a:prstGeom prst="rect">
            <a:avLst/>
          </a:prstGeom>
          <a:noFill/>
          <a:ln w="0">
            <a:noFill/>
          </a:ln>
        </p:spPr>
        <p:txBody>
          <a:bodyPr tIns="91440" bIns="91440" anchor="t">
            <a:noAutofit/>
          </a:bodyPr>
          <a:p>
            <a:pPr indent="0">
              <a:lnSpc>
                <a:spcPct val="100000"/>
              </a:lnSpc>
              <a:buNone/>
            </a:pPr>
            <a:r>
              <a:rPr b="1" lang="en-US" sz="2800" spc="-1" strike="noStrike">
                <a:solidFill>
                  <a:schemeClr val="dk1"/>
                </a:solidFill>
                <a:latin typeface="Lato"/>
                <a:ea typeface="Lato"/>
              </a:rPr>
              <a:t>La capacità di risparmio compromessa e il paradosso del mutuo</a:t>
            </a:r>
            <a:br>
              <a:rPr sz="2800"/>
            </a:br>
            <a:endParaRPr b="0" lang="it-IT" sz="2800" spc="-1" strike="noStrike">
              <a:solidFill>
                <a:srgbClr val="000000"/>
              </a:solidFill>
              <a:latin typeface="Arial"/>
            </a:endParaRPr>
          </a:p>
        </p:txBody>
      </p:sp>
      <p:sp>
        <p:nvSpPr>
          <p:cNvPr id="178" name="Text 5"/>
          <p:cNvSpPr/>
          <p:nvPr/>
        </p:nvSpPr>
        <p:spPr>
          <a:xfrm>
            <a:off x="582480" y="4317120"/>
            <a:ext cx="3771360" cy="425160"/>
          </a:xfrm>
          <a:prstGeom prst="rect">
            <a:avLst/>
          </a:prstGeom>
          <a:noFill/>
          <a:ln w="0">
            <a:noFill/>
          </a:ln>
        </p:spPr>
        <p:style>
          <a:lnRef idx="0"/>
          <a:fillRef idx="0"/>
          <a:effectRef idx="0"/>
          <a:fontRef idx="minor"/>
        </p:style>
        <p:txBody>
          <a:bodyPr lIns="0" rIns="0" tIns="0" bIns="0" anchor="t">
            <a:noAutofit/>
          </a:bodyPr>
          <a:p>
            <a:pPr>
              <a:lnSpc>
                <a:spcPts val="1094"/>
              </a:lnSpc>
            </a:pPr>
            <a:endParaRPr b="0" lang="en-US" sz="750" spc="-1" strike="noStrike">
              <a:solidFill>
                <a:srgbClr val="000000"/>
              </a:solidFill>
              <a:latin typeface="Arial"/>
              <a:ea typeface="Arial"/>
            </a:endParaRPr>
          </a:p>
        </p:txBody>
      </p:sp>
      <p:sp>
        <p:nvSpPr>
          <p:cNvPr id="179" name="CasellaDiTesto 20"/>
          <p:cNvSpPr/>
          <p:nvPr/>
        </p:nvSpPr>
        <p:spPr>
          <a:xfrm>
            <a:off x="421920" y="1424160"/>
            <a:ext cx="7988040" cy="2433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Lato"/>
                <a:ea typeface="Lato"/>
              </a:rPr>
              <a:t>Nonostante l'acquisto sia spesso più conveniente dell'affitto nel medio-lungo periodo, diverse barriere strutturali limitano l'accesso alla proprietà per i giovani.</a:t>
            </a:r>
            <a:endParaRPr b="0" lang="it-IT" sz="1400" spc="-1" strike="noStrike">
              <a:solidFill>
                <a:srgbClr val="000000"/>
              </a:solidFill>
              <a:latin typeface="Arial"/>
            </a:endParaRPr>
          </a:p>
          <a:p>
            <a:pPr>
              <a:lnSpc>
                <a:spcPct val="100000"/>
              </a:lnSpc>
            </a:pPr>
            <a:endParaRPr b="0" lang="it-IT" sz="1400" spc="-1" strike="noStrike">
              <a:solidFill>
                <a:srgbClr val="000000"/>
              </a:solidFill>
              <a:latin typeface="Arial"/>
            </a:endParaRPr>
          </a:p>
          <a:p>
            <a:pPr>
              <a:lnSpc>
                <a:spcPct val="100000"/>
              </a:lnSpc>
            </a:pPr>
            <a:r>
              <a:rPr b="0" lang="en-US" sz="1400" spc="-1" strike="noStrike">
                <a:solidFill>
                  <a:srgbClr val="000000"/>
                </a:solidFill>
                <a:latin typeface="Lato"/>
                <a:ea typeface="Lato"/>
              </a:rPr>
              <a:t> </a:t>
            </a:r>
            <a:r>
              <a:rPr b="0" lang="en-US" sz="1400" spc="-1" strike="noStrike">
                <a:solidFill>
                  <a:srgbClr val="000000"/>
                </a:solidFill>
                <a:latin typeface="Lato"/>
                <a:ea typeface="Lato"/>
              </a:rPr>
              <a:t>Oltre il </a:t>
            </a:r>
            <a:r>
              <a:rPr b="1" lang="en-US" sz="1400" spc="-1" strike="noStrike">
                <a:solidFill>
                  <a:srgbClr val="234e71"/>
                </a:solidFill>
                <a:latin typeface="Lato"/>
                <a:ea typeface="Lato"/>
              </a:rPr>
              <a:t>60%</a:t>
            </a:r>
            <a:r>
              <a:rPr b="0" lang="en-US" sz="1400" spc="-1" strike="noStrike">
                <a:solidFill>
                  <a:srgbClr val="000000"/>
                </a:solidFill>
                <a:latin typeface="Lato"/>
                <a:ea typeface="Lato"/>
              </a:rPr>
              <a:t> dei giovani tra 18 e 34 anni percepisce redditi inferiori alla media nazionale. </a:t>
            </a:r>
            <a:endParaRPr b="0" lang="it-IT" sz="1400" spc="-1" strike="noStrike">
              <a:solidFill>
                <a:srgbClr val="000000"/>
              </a:solidFill>
              <a:latin typeface="Arial"/>
            </a:endParaRPr>
          </a:p>
          <a:p>
            <a:pPr>
              <a:lnSpc>
                <a:spcPct val="100000"/>
              </a:lnSpc>
            </a:pPr>
            <a:r>
              <a:rPr b="0" lang="en-US" sz="1400" spc="-1" strike="noStrike">
                <a:solidFill>
                  <a:srgbClr val="000000"/>
                </a:solidFill>
                <a:latin typeface="Lato"/>
                <a:ea typeface="Lato"/>
              </a:rPr>
              <a:t>Il </a:t>
            </a:r>
            <a:r>
              <a:rPr b="1" lang="en-US" sz="1400" spc="-1" strike="noStrike">
                <a:solidFill>
                  <a:srgbClr val="234e71"/>
                </a:solidFill>
                <a:latin typeface="Lato"/>
                <a:ea typeface="Lato"/>
              </a:rPr>
              <a:t>48%</a:t>
            </a:r>
            <a:r>
              <a:rPr b="0" lang="en-US" sz="1400" spc="-1" strike="noStrike">
                <a:solidFill>
                  <a:srgbClr val="000000"/>
                </a:solidFill>
                <a:latin typeface="Lato"/>
                <a:ea typeface="Lato"/>
              </a:rPr>
              <a:t> ha contratti a tempo determinato o forme di lavoro atipico. </a:t>
            </a:r>
            <a:endParaRPr b="0" lang="it-IT" sz="1400" spc="-1" strike="noStrike">
              <a:solidFill>
                <a:srgbClr val="000000"/>
              </a:solidFill>
              <a:latin typeface="Arial"/>
            </a:endParaRPr>
          </a:p>
          <a:p>
            <a:pPr>
              <a:lnSpc>
                <a:spcPct val="100000"/>
              </a:lnSpc>
            </a:pPr>
            <a:endParaRPr b="0" lang="it-IT" sz="1400" spc="-1" strike="noStrike">
              <a:solidFill>
                <a:srgbClr val="000000"/>
              </a:solidFill>
              <a:latin typeface="Arial"/>
            </a:endParaRPr>
          </a:p>
          <a:p>
            <a:pPr>
              <a:lnSpc>
                <a:spcPct val="100000"/>
              </a:lnSpc>
            </a:pPr>
            <a:r>
              <a:rPr b="1" lang="en-US" sz="1400" spc="-1" strike="noStrike">
                <a:solidFill>
                  <a:srgbClr val="000000"/>
                </a:solidFill>
                <a:latin typeface="Lato"/>
                <a:ea typeface="Lato"/>
              </a:rPr>
              <a:t>Anche quando il reddito reale permetterebbe il pagamento delle rate bancarie, le condizioni contrattuali non rendono i soggetti bancabili, inficiando l'accesso al mutuo.</a:t>
            </a:r>
            <a:endParaRPr b="0" lang="it-IT" sz="1400" spc="-1" strike="noStrike">
              <a:solidFill>
                <a:srgbClr val="000000"/>
              </a:solidFill>
              <a:latin typeface="Arial"/>
            </a:endParaRPr>
          </a:p>
          <a:p>
            <a:pPr>
              <a:lnSpc>
                <a:spcPct val="100000"/>
              </a:lnSpc>
            </a:pPr>
            <a:endParaRPr b="0" lang="it-IT" sz="1400" spc="-1" strike="noStrike">
              <a:solidFill>
                <a:srgbClr val="000000"/>
              </a:solidFill>
              <a:latin typeface="Arial"/>
            </a:endParaRPr>
          </a:p>
          <a:p>
            <a:pPr>
              <a:lnSpc>
                <a:spcPct val="100000"/>
              </a:lnSpc>
            </a:pPr>
            <a:endParaRPr b="0" lang="it-IT" sz="1400" spc="-1" strike="noStrike">
              <a:solidFill>
                <a:srgbClr val="000000"/>
              </a:solidFill>
              <a:latin typeface="Arial"/>
            </a:endParaRPr>
          </a:p>
        </p:txBody>
      </p:sp>
      <p:sp>
        <p:nvSpPr>
          <p:cNvPr id="180" name="CasellaDiTesto 22"/>
          <p:cNvSpPr/>
          <p:nvPr/>
        </p:nvSpPr>
        <p:spPr>
          <a:xfrm>
            <a:off x="421920" y="3578400"/>
            <a:ext cx="7988040" cy="729000"/>
          </a:xfrm>
          <a:prstGeom prst="rect">
            <a:avLst/>
          </a:prstGeom>
          <a:solidFill>
            <a:schemeClr val="accent1">
              <a:lumMod val="20000"/>
              <a:lumOff val="80000"/>
            </a:schemeClr>
          </a:solidFill>
          <a:ln w="0">
            <a:noFill/>
          </a:ln>
        </p:spPr>
        <p:style>
          <a:lnRef idx="0"/>
          <a:fillRef idx="0"/>
          <a:effectRef idx="0"/>
          <a:fontRef idx="minor"/>
        </p:style>
        <p:txBody>
          <a:bodyPr lIns="90000" rIns="90000" tIns="45000" bIns="45000" anchor="t">
            <a:spAutoFit/>
          </a:bodyPr>
          <a:p>
            <a:pPr>
              <a:lnSpc>
                <a:spcPct val="100000"/>
              </a:lnSpc>
            </a:pPr>
            <a:r>
              <a:rPr b="1" lang="en-US" sz="1400" spc="-1" strike="noStrike">
                <a:solidFill>
                  <a:srgbClr val="000000"/>
                </a:solidFill>
                <a:latin typeface="Lato"/>
                <a:ea typeface="Lato"/>
              </a:rPr>
              <a:t>Ne consegue:</a:t>
            </a:r>
            <a:endParaRPr b="0" lang="it-IT" sz="1400" spc="-1" strike="noStrike">
              <a:solidFill>
                <a:srgbClr val="000000"/>
              </a:solidFill>
              <a:latin typeface="Arial"/>
            </a:endParaRPr>
          </a:p>
          <a:p>
            <a:pPr>
              <a:lnSpc>
                <a:spcPct val="100000"/>
              </a:lnSpc>
            </a:pPr>
            <a:r>
              <a:rPr b="0" lang="en-US" sz="1400" spc="-1" strike="noStrike">
                <a:solidFill>
                  <a:srgbClr val="000000"/>
                </a:solidFill>
                <a:latin typeface="Lato"/>
                <a:ea typeface="Lato"/>
              </a:rPr>
              <a:t>Un tempo  medio in affitto pari pari a 10-12 anni, con una spesa cumulata tra </a:t>
            </a:r>
            <a:r>
              <a:rPr b="1" lang="en-US" sz="1400" spc="-1" strike="noStrike">
                <a:solidFill>
                  <a:srgbClr val="ed3447"/>
                </a:solidFill>
                <a:latin typeface="Lato"/>
                <a:ea typeface="Lato"/>
              </a:rPr>
              <a:t>90.000 e 130.000 euro</a:t>
            </a:r>
            <a:r>
              <a:rPr b="0" lang="en-US" sz="1400" spc="-1" strike="noStrike">
                <a:solidFill>
                  <a:srgbClr val="000000"/>
                </a:solidFill>
                <a:latin typeface="Lato"/>
                <a:ea typeface="Lato"/>
              </a:rPr>
              <a:t> senza alcun accumulo di capitale immobiliare</a:t>
            </a:r>
            <a:endParaRPr b="0" lang="it-IT"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Text 3"/>
          <p:cNvSpPr/>
          <p:nvPr/>
        </p:nvSpPr>
        <p:spPr>
          <a:xfrm>
            <a:off x="472320" y="1225800"/>
            <a:ext cx="7990920" cy="3967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400" spc="-1" strike="noStrike">
                <a:solidFill>
                  <a:srgbClr val="000000"/>
                </a:solidFill>
                <a:latin typeface="Lato"/>
                <a:ea typeface="Lato"/>
              </a:rPr>
              <a:t>Le difficoltà dei giovani nell'accesso alla proprietà generano impatti strutturali sui territori, sulle dinamiche economiche locali e sulla coesione sociale.</a:t>
            </a:r>
            <a:endParaRPr b="0" lang="it-IT" sz="1400" spc="-1" strike="noStrike">
              <a:solidFill>
                <a:srgbClr val="000000"/>
              </a:solidFill>
              <a:latin typeface="Arial"/>
            </a:endParaRPr>
          </a:p>
        </p:txBody>
      </p:sp>
      <p:sp>
        <p:nvSpPr>
          <p:cNvPr id="182" name="Text 4"/>
          <p:cNvSpPr/>
          <p:nvPr/>
        </p:nvSpPr>
        <p:spPr>
          <a:xfrm>
            <a:off x="579240" y="2812680"/>
            <a:ext cx="1821960" cy="193320"/>
          </a:xfrm>
          <a:prstGeom prst="rect">
            <a:avLst/>
          </a:prstGeom>
          <a:noFill/>
          <a:ln w="0">
            <a:noFill/>
          </a:ln>
        </p:spPr>
        <p:style>
          <a:lnRef idx="0"/>
          <a:fillRef idx="0"/>
          <a:effectRef idx="0"/>
          <a:fontRef idx="minor"/>
        </p:style>
        <p:txBody>
          <a:bodyPr wrap="none" lIns="0" rIns="0" tIns="0" bIns="0" anchor="t">
            <a:noAutofit/>
          </a:bodyPr>
          <a:p>
            <a:pPr algn="ctr">
              <a:lnSpc>
                <a:spcPts val="1500"/>
              </a:lnSpc>
            </a:pPr>
            <a:r>
              <a:rPr b="1" lang="en-US" sz="1200" spc="-1" strike="noStrike">
                <a:solidFill>
                  <a:srgbClr val="000000"/>
                </a:solidFill>
                <a:latin typeface="Lato"/>
                <a:ea typeface="Lato"/>
              </a:rPr>
              <a:t>Mobilità del lavoro ridotta</a:t>
            </a:r>
            <a:endParaRPr b="0" lang="it-IT" sz="1200" spc="-1" strike="noStrike">
              <a:solidFill>
                <a:srgbClr val="000000"/>
              </a:solidFill>
              <a:latin typeface="Arial"/>
            </a:endParaRPr>
          </a:p>
        </p:txBody>
      </p:sp>
      <p:sp>
        <p:nvSpPr>
          <p:cNvPr id="183" name="Text 5"/>
          <p:cNvSpPr/>
          <p:nvPr/>
        </p:nvSpPr>
        <p:spPr>
          <a:xfrm>
            <a:off x="579240" y="3081240"/>
            <a:ext cx="261360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200" spc="-1" strike="noStrike">
                <a:solidFill>
                  <a:srgbClr val="000000"/>
                </a:solidFill>
                <a:latin typeface="Lato"/>
                <a:ea typeface="Lato"/>
              </a:rPr>
              <a:t>Limitata capacità di trasferirsi per opportunità professionali a causa dell'impossibilità di investire sul territorio</a:t>
            </a:r>
            <a:endParaRPr b="0" lang="it-IT" sz="1200" spc="-1" strike="noStrike">
              <a:solidFill>
                <a:srgbClr val="000000"/>
              </a:solidFill>
              <a:latin typeface="Arial"/>
            </a:endParaRPr>
          </a:p>
        </p:txBody>
      </p:sp>
      <p:sp>
        <p:nvSpPr>
          <p:cNvPr id="184" name="Text 6"/>
          <p:cNvSpPr/>
          <p:nvPr/>
        </p:nvSpPr>
        <p:spPr>
          <a:xfrm>
            <a:off x="3348000" y="2812680"/>
            <a:ext cx="1827360" cy="193320"/>
          </a:xfrm>
          <a:prstGeom prst="rect">
            <a:avLst/>
          </a:prstGeom>
          <a:noFill/>
          <a:ln w="0">
            <a:noFill/>
          </a:ln>
        </p:spPr>
        <p:style>
          <a:lnRef idx="0"/>
          <a:fillRef idx="0"/>
          <a:effectRef idx="0"/>
          <a:fontRef idx="minor"/>
        </p:style>
        <p:txBody>
          <a:bodyPr wrap="none" lIns="0" rIns="0" tIns="0" bIns="0" anchor="t">
            <a:noAutofit/>
          </a:bodyPr>
          <a:p>
            <a:pPr algn="ctr">
              <a:lnSpc>
                <a:spcPts val="1500"/>
              </a:lnSpc>
            </a:pPr>
            <a:r>
              <a:rPr b="1" lang="en-US" sz="1200" spc="-1" strike="noStrike">
                <a:solidFill>
                  <a:srgbClr val="000000"/>
                </a:solidFill>
                <a:latin typeface="Lato"/>
                <a:ea typeface="Lato"/>
              </a:rPr>
              <a:t>Attrattività compromessa</a:t>
            </a:r>
            <a:endParaRPr b="0" lang="it-IT" sz="1200" spc="-1" strike="noStrike">
              <a:solidFill>
                <a:srgbClr val="000000"/>
              </a:solidFill>
              <a:latin typeface="Arial"/>
            </a:endParaRPr>
          </a:p>
        </p:txBody>
      </p:sp>
      <p:sp>
        <p:nvSpPr>
          <p:cNvPr id="185" name="Text 7"/>
          <p:cNvSpPr/>
          <p:nvPr/>
        </p:nvSpPr>
        <p:spPr>
          <a:xfrm>
            <a:off x="3348000" y="3081240"/>
            <a:ext cx="2613600" cy="396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200" spc="-1" strike="noStrike">
                <a:solidFill>
                  <a:srgbClr val="000000"/>
                </a:solidFill>
                <a:latin typeface="Lato"/>
                <a:ea typeface="Lato"/>
              </a:rPr>
              <a:t>Minore capacità dei centri urbani di attrarre e trattenere giovani talenti qualificati</a:t>
            </a:r>
            <a:endParaRPr b="0" lang="it-IT" sz="1200" spc="-1" strike="noStrike">
              <a:solidFill>
                <a:srgbClr val="000000"/>
              </a:solidFill>
              <a:latin typeface="Arial"/>
            </a:endParaRPr>
          </a:p>
        </p:txBody>
      </p:sp>
      <p:sp>
        <p:nvSpPr>
          <p:cNvPr id="186" name="Text 8"/>
          <p:cNvSpPr/>
          <p:nvPr/>
        </p:nvSpPr>
        <p:spPr>
          <a:xfrm>
            <a:off x="6117120" y="2812680"/>
            <a:ext cx="1685520" cy="193320"/>
          </a:xfrm>
          <a:prstGeom prst="rect">
            <a:avLst/>
          </a:prstGeom>
          <a:noFill/>
          <a:ln w="0">
            <a:noFill/>
          </a:ln>
        </p:spPr>
        <p:style>
          <a:lnRef idx="0"/>
          <a:fillRef idx="0"/>
          <a:effectRef idx="0"/>
          <a:fontRef idx="minor"/>
        </p:style>
        <p:txBody>
          <a:bodyPr wrap="none" lIns="0" rIns="0" tIns="0" bIns="0" anchor="t">
            <a:noAutofit/>
          </a:bodyPr>
          <a:p>
            <a:pPr algn="ctr">
              <a:lnSpc>
                <a:spcPts val="1500"/>
              </a:lnSpc>
            </a:pPr>
            <a:r>
              <a:rPr b="1" lang="en-US" sz="1200" spc="-1" strike="noStrike">
                <a:solidFill>
                  <a:srgbClr val="000000"/>
                </a:solidFill>
                <a:latin typeface="Lato"/>
                <a:ea typeface="Lato"/>
              </a:rPr>
              <a:t>Disuguaglianza spaziale</a:t>
            </a:r>
            <a:endParaRPr b="0" lang="it-IT" sz="1200" spc="-1" strike="noStrike">
              <a:solidFill>
                <a:srgbClr val="000000"/>
              </a:solidFill>
              <a:latin typeface="Arial"/>
            </a:endParaRPr>
          </a:p>
        </p:txBody>
      </p:sp>
      <p:sp>
        <p:nvSpPr>
          <p:cNvPr id="187" name="Text 9"/>
          <p:cNvSpPr/>
          <p:nvPr/>
        </p:nvSpPr>
        <p:spPr>
          <a:xfrm>
            <a:off x="6117120" y="3081240"/>
            <a:ext cx="261360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200" spc="-1" strike="noStrike">
                <a:solidFill>
                  <a:srgbClr val="000000"/>
                </a:solidFill>
                <a:latin typeface="Lato"/>
                <a:ea typeface="Lato"/>
              </a:rPr>
              <a:t>Concentrazione periferica dei giovani senza supporto familiare, con effetti su reti sociali e integrazione economica</a:t>
            </a:r>
            <a:endParaRPr b="0" lang="it-IT" sz="1200" spc="-1" strike="noStrike">
              <a:solidFill>
                <a:srgbClr val="000000"/>
              </a:solidFill>
              <a:latin typeface="Arial"/>
            </a:endParaRPr>
          </a:p>
        </p:txBody>
      </p:sp>
      <p:sp>
        <p:nvSpPr>
          <p:cNvPr id="188"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Le conseguenze per le città</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Text 1"/>
          <p:cNvSpPr/>
          <p:nvPr/>
        </p:nvSpPr>
        <p:spPr>
          <a:xfrm>
            <a:off x="370800" y="1296720"/>
            <a:ext cx="777564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400" spc="-1" strike="noStrike">
                <a:solidFill>
                  <a:srgbClr val="000000"/>
                </a:solidFill>
                <a:latin typeface="Lato"/>
                <a:ea typeface="Lato"/>
              </a:rPr>
              <a:t>Il mercato dell'affitto è efficiente nel breve periodo, ma inefficiente nel lungo periodo perché non consente trasformazione della spesa in accumulo patrimoniale per una quota crescente di popolazione.</a:t>
            </a:r>
            <a:endParaRPr b="0" lang="it-IT" sz="1400" spc="-1" strike="noStrike">
              <a:solidFill>
                <a:srgbClr val="000000"/>
              </a:solidFill>
              <a:latin typeface="Arial"/>
            </a:endParaRPr>
          </a:p>
        </p:txBody>
      </p:sp>
      <p:sp>
        <p:nvSpPr>
          <p:cNvPr id="190" name="Text 3"/>
          <p:cNvSpPr/>
          <p:nvPr/>
        </p:nvSpPr>
        <p:spPr>
          <a:xfrm>
            <a:off x="1095480" y="2565000"/>
            <a:ext cx="6326280" cy="595080"/>
          </a:xfrm>
          <a:prstGeom prst="rect">
            <a:avLst/>
          </a:prstGeom>
          <a:noFill/>
          <a:ln w="0">
            <a:noFill/>
          </a:ln>
        </p:spPr>
        <p:style>
          <a:lnRef idx="0"/>
          <a:fillRef idx="0"/>
          <a:effectRef idx="0"/>
          <a:fontRef idx="minor"/>
        </p:style>
        <p:txBody>
          <a:bodyPr lIns="0" rIns="0" tIns="0" bIns="0" anchor="t">
            <a:noAutofit/>
          </a:bodyPr>
          <a:p>
            <a:pPr algn="ctr">
              <a:lnSpc>
                <a:spcPct val="100000"/>
              </a:lnSpc>
            </a:pPr>
            <a:r>
              <a:rPr b="1" lang="en-US" sz="1600" spc="-1" strike="noStrike">
                <a:solidFill>
                  <a:srgbClr val="000000"/>
                </a:solidFill>
                <a:latin typeface="Lato"/>
                <a:ea typeface="Lato"/>
              </a:rPr>
              <a:t>In un Paese caratterizzato da progressivo invecchiamento, la difficoltà dei giovani a insediarsi nei centri urbani accentua la perdita di vitalità sociale ed economica dei territori.</a:t>
            </a:r>
            <a:endParaRPr b="0" lang="it-IT" sz="1600" spc="-1" strike="noStrike">
              <a:solidFill>
                <a:srgbClr val="000000"/>
              </a:solidFill>
              <a:latin typeface="Arial"/>
            </a:endParaRPr>
          </a:p>
        </p:txBody>
      </p:sp>
      <p:sp>
        <p:nvSpPr>
          <p:cNvPr id="191"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Un fallimento di mercato</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341280" y="23436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Il modello Rent to Own</a:t>
            </a:r>
            <a:endParaRPr b="0" lang="it-IT" sz="2800" spc="-1" strike="noStrike">
              <a:solidFill>
                <a:srgbClr val="000000"/>
              </a:solidFill>
              <a:latin typeface="Arial"/>
            </a:endParaRPr>
          </a:p>
        </p:txBody>
      </p:sp>
      <p:graphicFrame>
        <p:nvGraphicFramePr>
          <p:cNvPr id="193" name="Google Shape;223;p13"/>
          <p:cNvGraphicFramePr/>
          <p:nvPr/>
        </p:nvGraphicFramePr>
        <p:xfrm>
          <a:off x="442080" y="1242360"/>
          <a:ext cx="7525800" cy="2914560"/>
        </p:xfrm>
        <a:graphic>
          <a:graphicData uri="http://schemas.openxmlformats.org/drawingml/2006/table">
            <a:tbl>
              <a:tblPr/>
              <a:tblGrid>
                <a:gridCol w="7526160"/>
              </a:tblGrid>
              <a:tr h="928080">
                <a:tc>
                  <a:txBody>
                    <a:bodyPr anchor="t">
                      <a:noAutofit/>
                    </a:bodyPr>
                    <a:p>
                      <a:pPr>
                        <a:lnSpc>
                          <a:spcPts val="1749"/>
                        </a:lnSpc>
                        <a:tabLst>
                          <a:tab algn="l" pos="0"/>
                        </a:tabLst>
                      </a:pPr>
                      <a:r>
                        <a:rPr b="0" lang="en-US" sz="1500" spc="-1" strike="noStrike">
                          <a:solidFill>
                            <a:srgbClr val="000000"/>
                          </a:solidFill>
                          <a:latin typeface="Lato"/>
                          <a:ea typeface="Lato"/>
                        </a:rPr>
                        <a:t>Il modello Rent to Own offre una risposta innovativa ai fattori di complessità descritti. Si fonda su un veicolo di investimento immobiliare che acquisisce unità residenziali da destinare alla locazione, coniugando sostenibilità finanziaria e impatto sociale.</a:t>
                      </a:r>
                      <a:endParaRPr b="0" lang="it-IT" sz="1500" spc="-1" strike="noStrike">
                        <a:solidFill>
                          <a:srgbClr val="000000"/>
                        </a:solidFill>
                        <a:latin typeface="Arial"/>
                      </a:endParaRPr>
                    </a:p>
                  </a:txBody>
                  <a:tcPr anchor="t" marL="91440" marR="91440">
                    <a:lnL w="9360">
                      <a:solidFill>
                        <a:srgbClr val="000000"/>
                      </a:solidFill>
                      <a:prstDash val="solid"/>
                    </a:lnL>
                    <a:lnR w="9360">
                      <a:solidFill>
                        <a:srgbClr val="000000"/>
                      </a:solidFill>
                      <a:prstDash val="solid"/>
                    </a:lnR>
                    <a:lnT w="9360">
                      <a:solidFill>
                        <a:srgbClr val="000000"/>
                      </a:solidFill>
                      <a:prstDash val="solid"/>
                    </a:lnT>
                    <a:lnB w="9360">
                      <a:solidFill>
                        <a:srgbClr val="000000"/>
                      </a:solidFill>
                      <a:prstDash val="solid"/>
                    </a:lnB>
                    <a:noFill/>
                  </a:tcPr>
                </a:tc>
              </a:tr>
              <a:tr h="1986480">
                <a:tc>
                  <a:txBody>
                    <a:bodyPr anchor="t">
                      <a:noAutofit/>
                    </a:bodyPr>
                    <a:p>
                      <a:pPr>
                        <a:lnSpc>
                          <a:spcPts val="1749"/>
                        </a:lnSpc>
                        <a:tabLst>
                          <a:tab algn="l" pos="0"/>
                        </a:tabLst>
                      </a:pPr>
                      <a:r>
                        <a:rPr b="0" lang="en-US" sz="1500" spc="-1" strike="noStrike">
                          <a:solidFill>
                            <a:srgbClr val="000000"/>
                          </a:solidFill>
                          <a:latin typeface="Lato"/>
                          <a:ea typeface="Lato"/>
                        </a:rPr>
                        <a:t>Il modello Rent to Own offre una risposta innovativa ai fattori di complessità descritti. Si fonda su un veicolo di investimento immobiliare che acquisisce unità residenziali da destinare alla locazione, coniugando sostenibilità finanziaria e impatto sociale.</a:t>
                      </a:r>
                      <a:endParaRPr b="0" lang="it-IT" sz="1500" spc="-1" strike="noStrike">
                        <a:solidFill>
                          <a:srgbClr val="000000"/>
                        </a:solidFill>
                        <a:latin typeface="Arial"/>
                      </a:endParaRPr>
                    </a:p>
                    <a:p>
                      <a:pPr>
                        <a:lnSpc>
                          <a:spcPts val="1749"/>
                        </a:lnSpc>
                        <a:tabLst>
                          <a:tab algn="l" pos="0"/>
                        </a:tabLst>
                      </a:pPr>
                      <a:endParaRPr b="0" lang="it-IT" sz="1500" spc="-1" strike="noStrike">
                        <a:solidFill>
                          <a:srgbClr val="000000"/>
                        </a:solidFill>
                        <a:latin typeface="Arial"/>
                      </a:endParaRPr>
                    </a:p>
                    <a:p>
                      <a:pPr>
                        <a:lnSpc>
                          <a:spcPts val="1749"/>
                        </a:lnSpc>
                        <a:tabLst>
                          <a:tab algn="l" pos="0"/>
                        </a:tabLst>
                      </a:pPr>
                      <a:r>
                        <a:rPr b="0" lang="en-US" sz="1500" spc="-1" strike="noStrike">
                          <a:solidFill>
                            <a:srgbClr val="000000"/>
                          </a:solidFill>
                          <a:latin typeface="Lato"/>
                          <a:ea typeface="Lato"/>
                        </a:rPr>
                        <a:t>La caratteristica distintiva è la </a:t>
                      </a:r>
                      <a:r>
                        <a:rPr b="1" lang="en-US" sz="1500" spc="-1" strike="noStrike">
                          <a:solidFill>
                            <a:srgbClr val="234e71"/>
                          </a:solidFill>
                          <a:latin typeface="Lato"/>
                          <a:ea typeface="Lato"/>
                        </a:rPr>
                        <a:t>capitalizzazione progressiva</a:t>
                      </a:r>
                      <a:r>
                        <a:rPr b="0" lang="en-US" sz="1500" spc="-1" strike="noStrike">
                          <a:solidFill>
                            <a:srgbClr val="000000"/>
                          </a:solidFill>
                          <a:latin typeface="Lato"/>
                          <a:ea typeface="Lato"/>
                        </a:rPr>
                        <a:t> di una quota del canone d'affitto a favore dell'inquilino, trasformando parte della spesa abitativa in capitale reale, tracciabile e formalmente riconosciuto.</a:t>
                      </a:r>
                      <a:endParaRPr b="0" lang="it-IT" sz="1500" spc="-1" strike="noStrike">
                        <a:solidFill>
                          <a:srgbClr val="000000"/>
                        </a:solidFill>
                        <a:latin typeface="Arial"/>
                      </a:endParaRPr>
                    </a:p>
                  </a:txBody>
                  <a:tcPr anchor="t" marL="91440" marR="91440">
                    <a:lnL w="9360">
                      <a:solidFill>
                        <a:srgbClr val="000000"/>
                      </a:solidFill>
                      <a:prstDash val="solid"/>
                    </a:lnL>
                    <a:lnR w="9360">
                      <a:solidFill>
                        <a:srgbClr val="000000"/>
                      </a:solidFill>
                      <a:prstDash val="solid"/>
                    </a:lnR>
                    <a:lnT w="9360">
                      <a:solidFill>
                        <a:srgbClr val="000000"/>
                      </a:solidFill>
                      <a:prstDash val="solid"/>
                    </a:lnT>
                    <a:lnB w="936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341280" y="23436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Le due fasi del modello</a:t>
            </a:r>
            <a:endParaRPr b="0" lang="it-IT" sz="2800" spc="-1" strike="noStrike">
              <a:solidFill>
                <a:srgbClr val="000000"/>
              </a:solidFill>
              <a:latin typeface="Arial"/>
            </a:endParaRPr>
          </a:p>
        </p:txBody>
      </p:sp>
      <p:graphicFrame>
        <p:nvGraphicFramePr>
          <p:cNvPr id="195" name="Google Shape;222;p13"/>
          <p:cNvGraphicFramePr/>
          <p:nvPr/>
        </p:nvGraphicFramePr>
        <p:xfrm>
          <a:off x="492120" y="1154160"/>
          <a:ext cx="8159040" cy="3012120"/>
        </p:xfrm>
        <a:graphic>
          <a:graphicData uri="http://schemas.openxmlformats.org/drawingml/2006/table">
            <a:tbl>
              <a:tblPr/>
              <a:tblGrid>
                <a:gridCol w="1610280"/>
                <a:gridCol w="6549120"/>
              </a:tblGrid>
              <a:tr h="139680">
                <a:tc gridSpan="2">
                  <a:txBody>
                    <a:bodyPr anchor="t">
                      <a:noAutofit/>
                    </a:bodyPr>
                    <a:p>
                      <a:pPr>
                        <a:lnSpc>
                          <a:spcPct val="100000"/>
                        </a:lnSpc>
                        <a:tabLst>
                          <a:tab algn="l" pos="0"/>
                        </a:tabLst>
                      </a:pPr>
                      <a:r>
                        <a:rPr b="1" lang="it-IT" sz="1200" spc="-1" strike="noStrike">
                          <a:solidFill>
                            <a:schemeClr val="lt1"/>
                          </a:solidFill>
                          <a:latin typeface="Lato"/>
                          <a:ea typeface="Lato"/>
                        </a:rPr>
                        <a:t>FASI E AZIONI</a:t>
                      </a:r>
                      <a:endParaRPr b="0" lang="it-IT"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00b0f0"/>
                    </a:solidFill>
                  </a:tcPr>
                </a:tc>
                <a:tc hMerge="1">
                  <a:txBody>
                    <a:bodyPr lIns="90000" rIns="90000" tIns="45000" bIns="45000" anchor="t">
                      <a:noAutofit/>
                    </a:bodyPr>
                    <a:p>
                      <a:endParaRPr b="0" lang="it-IT" sz="1800" spc="-1" strike="noStrike">
                        <a:solidFill>
                          <a:srgbClr val="000000"/>
                        </a:solidFill>
                        <a:latin typeface="Arial"/>
                      </a:endParaRPr>
                    </a:p>
                  </a:txBody>
                  <a:tcPr anchor="t" marL="90000" marR="90000">
                    <a:lnL>
                      <a:noFill/>
                    </a:lnL>
                    <a:lnR>
                      <a:noFill/>
                    </a:lnR>
                    <a:lnT>
                      <a:noFill/>
                    </a:lnT>
                    <a:lnB>
                      <a:noFill/>
                    </a:lnB>
                    <a:solidFill>
                      <a:srgbClr val="729fcf"/>
                    </a:solidFill>
                  </a:tcPr>
                </a:tc>
              </a:tr>
              <a:tr h="370800">
                <a:tc>
                  <a:txBody>
                    <a:bodyPr anchor="t">
                      <a:noAutofit/>
                    </a:bodyPr>
                    <a:p>
                      <a:pPr>
                        <a:lnSpc>
                          <a:spcPct val="100000"/>
                        </a:lnSpc>
                        <a:tabLst>
                          <a:tab algn="l" pos="0"/>
                        </a:tabLst>
                      </a:pPr>
                      <a:endParaRPr b="0" lang="it-IT" sz="1200" spc="-1" strike="noStrike">
                        <a:solidFill>
                          <a:srgbClr val="000000"/>
                        </a:solidFill>
                        <a:latin typeface="Arial"/>
                      </a:endParaRPr>
                    </a:p>
                    <a:p>
                      <a:pPr>
                        <a:lnSpc>
                          <a:spcPct val="100000"/>
                        </a:lnSpc>
                        <a:tabLst>
                          <a:tab algn="l" pos="0"/>
                        </a:tabLst>
                      </a:pPr>
                      <a:r>
                        <a:rPr b="1" i="1" lang="it-IT" sz="1200" spc="-1" strike="noStrike">
                          <a:solidFill>
                            <a:schemeClr val="dk1"/>
                          </a:solidFill>
                          <a:latin typeface="Lato"/>
                          <a:ea typeface="Lato"/>
                        </a:rPr>
                        <a:t>Fase di gestione locativa</a:t>
                      </a:r>
                      <a:endParaRPr b="0" lang="it-IT" sz="1200" spc="-1" strike="noStrike">
                        <a:solidFill>
                          <a:srgbClr val="000000"/>
                        </a:solidFill>
                        <a:latin typeface="Arial"/>
                      </a:endParaRPr>
                    </a:p>
                    <a:p>
                      <a:pPr>
                        <a:lnSpc>
                          <a:spcPct val="100000"/>
                        </a:lnSpc>
                        <a:tabLst>
                          <a:tab algn="l" pos="0"/>
                        </a:tabLst>
                      </a:pPr>
                      <a:r>
                        <a:rPr b="1" i="1" lang="it-IT" sz="1200" spc="-1" strike="noStrike">
                          <a:solidFill>
                            <a:schemeClr val="dk1"/>
                          </a:solidFill>
                          <a:latin typeface="Lato"/>
                          <a:ea typeface="Lato"/>
                        </a:rPr>
                        <a:t> </a:t>
                      </a:r>
                      <a:r>
                        <a:rPr b="1" i="1" lang="it-IT" sz="1200" spc="-1" strike="noStrike">
                          <a:solidFill>
                            <a:schemeClr val="dk1"/>
                          </a:solidFill>
                          <a:latin typeface="Lato"/>
                          <a:ea typeface="Lato"/>
                        </a:rPr>
                        <a:t>(Anni 1-10)</a:t>
                      </a:r>
                      <a:endParaRPr b="0" lang="it-IT"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2f2f2"/>
                    </a:solidFill>
                  </a:tcPr>
                </a:tc>
                <a:tc>
                  <a:txBody>
                    <a:bodyPr anchor="t">
                      <a:noAutofit/>
                    </a:bodyPr>
                    <a:p>
                      <a:pPr>
                        <a:lnSpc>
                          <a:spcPct val="100000"/>
                        </a:lnSpc>
                        <a:tabLst>
                          <a:tab algn="l" pos="0"/>
                        </a:tabLst>
                      </a:pPr>
                      <a:r>
                        <a:rPr b="0" lang="it-IT" sz="1200" spc="-1" strike="noStrike">
                          <a:solidFill>
                            <a:schemeClr val="dk1"/>
                          </a:solidFill>
                          <a:latin typeface="Lato"/>
                          <a:ea typeface="Lato"/>
                        </a:rPr>
                        <a:t>Gli immobili vengono locati al canone di mercato (o a canone poco inferiore)</a:t>
                      </a:r>
                      <a:endParaRPr b="0" lang="it-IT" sz="1200" spc="-1" strike="noStrike">
                        <a:solidFill>
                          <a:srgbClr val="000000"/>
                        </a:solidFill>
                        <a:latin typeface="Arial"/>
                      </a:endParaRPr>
                    </a:p>
                    <a:p>
                      <a:pPr>
                        <a:lnSpc>
                          <a:spcPct val="100000"/>
                        </a:lnSpc>
                        <a:tabLst>
                          <a:tab algn="l" pos="0"/>
                        </a:tabLst>
                      </a:pPr>
                      <a:endParaRPr b="0" lang="it-IT" sz="1200" spc="-1" strike="noStrike">
                        <a:solidFill>
                          <a:srgbClr val="000000"/>
                        </a:solidFill>
                        <a:latin typeface="Arial"/>
                      </a:endParaRPr>
                    </a:p>
                    <a:p>
                      <a:pPr>
                        <a:lnSpc>
                          <a:spcPct val="100000"/>
                        </a:lnSpc>
                        <a:tabLst>
                          <a:tab algn="l" pos="0"/>
                        </a:tabLst>
                      </a:pPr>
                      <a:r>
                        <a:rPr b="1" lang="it-IT" sz="1200" spc="-1" strike="noStrike">
                          <a:solidFill>
                            <a:schemeClr val="dk1"/>
                          </a:solidFill>
                          <a:latin typeface="Lato"/>
                          <a:ea typeface="Lato"/>
                        </a:rPr>
                        <a:t>L’inquilino, però nel tempo ha la possibilità di capitalizzare una quota crescente dell’affitto </a:t>
                      </a:r>
                      <a:r>
                        <a:rPr b="0" lang="it-IT" sz="1200" spc="-1" strike="noStrike">
                          <a:solidFill>
                            <a:schemeClr val="dk1"/>
                          </a:solidFill>
                          <a:latin typeface="Lato"/>
                          <a:ea typeface="Lato"/>
                        </a:rPr>
                        <a:t>(dal 10% al 50% in 10 anni) così da raggiungere in 10 anni un </a:t>
                      </a:r>
                      <a:r>
                        <a:rPr b="1" lang="it-IT" sz="1200" spc="-1" strike="noStrike">
                          <a:solidFill>
                            <a:schemeClr val="dk1"/>
                          </a:solidFill>
                          <a:latin typeface="Lato"/>
                          <a:ea typeface="Lato"/>
                        </a:rPr>
                        <a:t>ammontare pari al 20% del valore dell’immobile.</a:t>
                      </a:r>
                      <a:endParaRPr b="0" lang="it-IT" sz="1200" spc="-1" strike="noStrike">
                        <a:solidFill>
                          <a:srgbClr val="000000"/>
                        </a:solidFill>
                        <a:latin typeface="Arial"/>
                      </a:endParaRPr>
                    </a:p>
                    <a:p>
                      <a:pPr>
                        <a:lnSpc>
                          <a:spcPct val="100000"/>
                        </a:lnSpc>
                        <a:tabLst>
                          <a:tab algn="l" pos="0"/>
                        </a:tabLst>
                      </a:pPr>
                      <a:endParaRPr b="0" lang="it-IT"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2f2f2"/>
                    </a:solidFill>
                  </a:tcPr>
                </a:tc>
              </a:tr>
              <a:tr h="370800">
                <a:tc>
                  <a:txBody>
                    <a:bodyPr anchor="t">
                      <a:noAutofit/>
                    </a:bodyPr>
                    <a:p>
                      <a:pPr>
                        <a:lnSpc>
                          <a:spcPct val="100000"/>
                        </a:lnSpc>
                        <a:tabLst>
                          <a:tab algn="l" pos="0"/>
                        </a:tabLst>
                      </a:pPr>
                      <a:r>
                        <a:rPr b="1" i="1" lang="it-IT" sz="1200" spc="-1" strike="noStrike">
                          <a:solidFill>
                            <a:schemeClr val="dk1"/>
                          </a:solidFill>
                          <a:latin typeface="Lato"/>
                          <a:ea typeface="Lato"/>
                        </a:rPr>
                        <a:t>Fase di dismissione programmata (dall’anno 10)</a:t>
                      </a:r>
                      <a:endParaRPr b="0" lang="it-IT"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2f2f2"/>
                    </a:solidFill>
                  </a:tcPr>
                </a:tc>
                <a:tc>
                  <a:txBody>
                    <a:bodyPr anchor="t">
                      <a:noAutofit/>
                    </a:bodyPr>
                    <a:p>
                      <a:pPr>
                        <a:lnSpc>
                          <a:spcPct val="100000"/>
                        </a:lnSpc>
                        <a:tabLst>
                          <a:tab algn="l" pos="0"/>
                        </a:tabLst>
                      </a:pPr>
                      <a:r>
                        <a:rPr b="0" lang="it-IT" sz="1200" spc="-1" strike="noStrike">
                          <a:solidFill>
                            <a:schemeClr val="dk1"/>
                          </a:solidFill>
                          <a:latin typeface="Lato"/>
                          <a:ea typeface="Lato"/>
                        </a:rPr>
                        <a:t>Il fondo vende gli immobili con l’obbligo di prelazione per i locatari.</a:t>
                      </a:r>
                      <a:endParaRPr b="0" lang="it-IT" sz="1200" spc="-1" strike="noStrike">
                        <a:solidFill>
                          <a:srgbClr val="000000"/>
                        </a:solidFill>
                        <a:latin typeface="Arial"/>
                      </a:endParaRPr>
                    </a:p>
                    <a:p>
                      <a:pPr>
                        <a:lnSpc>
                          <a:spcPct val="100000"/>
                        </a:lnSpc>
                        <a:tabLst>
                          <a:tab algn="l" pos="0"/>
                        </a:tabLst>
                      </a:pPr>
                      <a:r>
                        <a:rPr b="0" lang="it-IT" sz="1200" spc="-1" strike="noStrike">
                          <a:solidFill>
                            <a:schemeClr val="dk1"/>
                          </a:solidFill>
                          <a:latin typeface="Lato"/>
                          <a:ea typeface="Lato"/>
                        </a:rPr>
                        <a:t>I locatari in questo caso potranno:</a:t>
                      </a:r>
                      <a:endParaRPr b="0" lang="it-IT" sz="1200" spc="-1" strike="noStrike">
                        <a:solidFill>
                          <a:srgbClr val="000000"/>
                        </a:solidFill>
                        <a:latin typeface="Arial"/>
                      </a:endParaRPr>
                    </a:p>
                    <a:p>
                      <a:pPr marL="343080" indent="-343080">
                        <a:lnSpc>
                          <a:spcPct val="100000"/>
                        </a:lnSpc>
                        <a:buClr>
                          <a:srgbClr val="000000"/>
                        </a:buClr>
                        <a:buFont typeface="Arial"/>
                        <a:buAutoNum type="arabicPeriod"/>
                        <a:tabLst>
                          <a:tab algn="l" pos="0"/>
                        </a:tabLst>
                      </a:pPr>
                      <a:r>
                        <a:rPr b="0" lang="it-IT" sz="1200" spc="-1" strike="noStrike">
                          <a:solidFill>
                            <a:schemeClr val="dk1"/>
                          </a:solidFill>
                          <a:latin typeface="Lato"/>
                          <a:ea typeface="Lato"/>
                        </a:rPr>
                        <a:t>Acquistare l’immobile in cui vive o altro immobile appartenente al fondo, avendo una maggiore probabilità di bancabilità grazie al 20% di capitale già accumulato nel tempo</a:t>
                      </a:r>
                      <a:endParaRPr b="0" lang="it-IT" sz="1200" spc="-1" strike="noStrike">
                        <a:solidFill>
                          <a:srgbClr val="000000"/>
                        </a:solidFill>
                        <a:latin typeface="Arial"/>
                      </a:endParaRPr>
                    </a:p>
                    <a:p>
                      <a:pPr marL="343080" indent="-343080">
                        <a:lnSpc>
                          <a:spcPct val="100000"/>
                        </a:lnSpc>
                        <a:buClr>
                          <a:srgbClr val="000000"/>
                        </a:buClr>
                        <a:buFont typeface="Arial"/>
                        <a:buAutoNum type="arabicPeriod"/>
                        <a:tabLst>
                          <a:tab algn="l" pos="0"/>
                        </a:tabLst>
                      </a:pPr>
                      <a:r>
                        <a:rPr b="0" lang="it-IT" sz="1200" spc="-1" strike="noStrike">
                          <a:solidFill>
                            <a:schemeClr val="dk1"/>
                          </a:solidFill>
                          <a:latin typeface="Lato"/>
                          <a:ea typeface="Lato"/>
                        </a:rPr>
                        <a:t>Uscire dal fondo, ottenendo il capitale accumulato a seguito della vendita dell’immobile da parte del fondo</a:t>
                      </a:r>
                      <a:endParaRPr b="0" lang="it-IT" sz="1200" spc="-1" strike="noStrike">
                        <a:solidFill>
                          <a:srgbClr val="000000"/>
                        </a:solidFill>
                        <a:latin typeface="Arial"/>
                      </a:endParaRPr>
                    </a:p>
                    <a:p>
                      <a:pPr>
                        <a:lnSpc>
                          <a:spcPct val="100000"/>
                        </a:lnSpc>
                        <a:tabLst>
                          <a:tab algn="l" pos="0"/>
                        </a:tabLst>
                      </a:pPr>
                      <a:r>
                        <a:rPr b="0" lang="it-IT" sz="1200" spc="-1" strike="noStrike">
                          <a:solidFill>
                            <a:schemeClr val="dk1"/>
                          </a:solidFill>
                          <a:latin typeface="Lato"/>
                          <a:ea typeface="Lato"/>
                        </a:rPr>
                        <a:t>Qualora il locatario volesse uscire dal fondo prima del decorrere dei 10 anni potrà cedere la propria quota già accumulata al nuovo locatario.</a:t>
                      </a:r>
                      <a:endParaRPr b="0" lang="it-IT"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2f2f2"/>
                    </a:solidFill>
                  </a:tcPr>
                </a:tc>
              </a:tr>
            </a:tbl>
          </a:graphicData>
        </a:graphic>
      </p:graphicFrame>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357120" y="330840"/>
            <a:ext cx="520884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Modelli ispiratori e innovazioni</a:t>
            </a:r>
            <a:endParaRPr b="0" lang="it-IT" sz="2800" spc="-1" strike="noStrike">
              <a:solidFill>
                <a:srgbClr val="000000"/>
              </a:solidFill>
              <a:latin typeface="Arial"/>
            </a:endParaRPr>
          </a:p>
        </p:txBody>
      </p:sp>
      <p:grpSp>
        <p:nvGrpSpPr>
          <p:cNvPr id="197" name="Gruppo 14"/>
          <p:cNvGrpSpPr/>
          <p:nvPr/>
        </p:nvGrpSpPr>
        <p:grpSpPr>
          <a:xfrm>
            <a:off x="517680" y="1497960"/>
            <a:ext cx="7380000" cy="1614960"/>
            <a:chOff x="517680" y="1497960"/>
            <a:chExt cx="7380000" cy="1614960"/>
          </a:xfrm>
        </p:grpSpPr>
        <p:sp>
          <p:nvSpPr>
            <p:cNvPr id="198" name="Text 3"/>
            <p:cNvSpPr/>
            <p:nvPr/>
          </p:nvSpPr>
          <p:spPr>
            <a:xfrm>
              <a:off x="517680" y="1497960"/>
              <a:ext cx="3279600" cy="371880"/>
            </a:xfrm>
            <a:prstGeom prst="rect">
              <a:avLst/>
            </a:prstGeom>
            <a:solidFill>
              <a:schemeClr val="accent1">
                <a:lumMod val="20000"/>
                <a:lumOff val="80000"/>
              </a:schemeClr>
            </a:solidFill>
            <a:ln w="0">
              <a:noFill/>
            </a:ln>
          </p:spPr>
          <p:style>
            <a:lnRef idx="0"/>
            <a:fillRef idx="0"/>
            <a:effectRef idx="0"/>
            <a:fontRef idx="minor"/>
          </p:style>
          <p:txBody>
            <a:bodyPr wrap="none" lIns="0" rIns="0" tIns="0" bIns="0" anchor="t">
              <a:noAutofit/>
            </a:bodyPr>
            <a:p>
              <a:pPr>
                <a:lnSpc>
                  <a:spcPts val="2900"/>
                </a:lnSpc>
                <a:tabLst>
                  <a:tab algn="l" pos="0"/>
                </a:tabLst>
              </a:pPr>
              <a:r>
                <a:rPr b="1" lang="en-US" sz="1500" spc="-1" strike="noStrike">
                  <a:solidFill>
                    <a:srgbClr val="000000"/>
                  </a:solidFill>
                  <a:latin typeface="Lato"/>
                  <a:ea typeface="Lato"/>
                </a:rPr>
                <a:t>RENT TO BUY TRADIZIONALE</a:t>
              </a:r>
              <a:endParaRPr b="0" lang="it-IT" sz="1500" spc="-1" strike="noStrike">
                <a:solidFill>
                  <a:srgbClr val="000000"/>
                </a:solidFill>
                <a:latin typeface="Arial"/>
              </a:endParaRPr>
            </a:p>
          </p:txBody>
        </p:sp>
        <p:sp>
          <p:nvSpPr>
            <p:cNvPr id="199" name="Text 5"/>
            <p:cNvSpPr/>
            <p:nvPr/>
          </p:nvSpPr>
          <p:spPr>
            <a:xfrm>
              <a:off x="517680" y="1954800"/>
              <a:ext cx="3279600" cy="1158120"/>
            </a:xfrm>
            <a:prstGeom prst="rect">
              <a:avLst/>
            </a:prstGeom>
            <a:noFill/>
            <a:ln w="0">
              <a:noFill/>
            </a:ln>
          </p:spPr>
          <p:style>
            <a:lnRef idx="0"/>
            <a:fillRef idx="0"/>
            <a:effectRef idx="0"/>
            <a:fontRef idx="minor"/>
          </p:style>
          <p:txBody>
            <a:bodyPr wrap="none" lIns="0" rIns="0" tIns="0" bIns="0" anchor="t">
              <a:noAutofit/>
            </a:bodyPr>
            <a:p>
              <a:pPr>
                <a:lnSpc>
                  <a:spcPct val="100000"/>
                </a:lnSpc>
                <a:spcBef>
                  <a:spcPts val="26"/>
                </a:spcBef>
              </a:pPr>
              <a:r>
                <a:rPr b="1" lang="en-US" sz="1500" spc="-1" strike="noStrike">
                  <a:solidFill>
                    <a:srgbClr val="000000"/>
                  </a:solidFill>
                  <a:latin typeface="Lato"/>
                  <a:ea typeface="Lato"/>
                </a:rPr>
                <a:t>Limiti</a:t>
              </a:r>
              <a:endParaRPr b="0" lang="it-IT" sz="1500" spc="-1" strike="noStrike">
                <a:solidFill>
                  <a:srgbClr val="000000"/>
                </a:solidFill>
                <a:latin typeface="Arial"/>
              </a:endParaRPr>
            </a:p>
            <a:p>
              <a:pPr marL="343080" indent="-343080">
                <a:lnSpc>
                  <a:spcPts val="2500"/>
                </a:lnSpc>
                <a:buClr>
                  <a:srgbClr val="000000"/>
                </a:buClr>
                <a:buFont typeface="Arial"/>
                <a:buChar char="•"/>
              </a:pPr>
              <a:r>
                <a:rPr b="0" lang="en-US" sz="1500" spc="-1" strike="noStrike">
                  <a:solidFill>
                    <a:srgbClr val="000000"/>
                  </a:solidFill>
                  <a:latin typeface="Lato"/>
                  <a:ea typeface="Lato"/>
                </a:rPr>
                <a:t>Vincolo a un singolo immobile</a:t>
              </a:r>
              <a:endParaRPr b="0" lang="it-IT" sz="1500" spc="-1" strike="noStrike">
                <a:solidFill>
                  <a:srgbClr val="000000"/>
                </a:solidFill>
                <a:latin typeface="Arial"/>
              </a:endParaRPr>
            </a:p>
            <a:p>
              <a:pPr marL="343080" indent="-343080">
                <a:lnSpc>
                  <a:spcPts val="2500"/>
                </a:lnSpc>
                <a:buClr>
                  <a:srgbClr val="000000"/>
                </a:buClr>
                <a:buFont typeface="Arial"/>
                <a:buChar char="•"/>
              </a:pPr>
              <a:r>
                <a:rPr b="0" lang="en-US" sz="1500" spc="-1" strike="noStrike">
                  <a:solidFill>
                    <a:srgbClr val="000000"/>
                  </a:solidFill>
                  <a:latin typeface="Lato"/>
                  <a:ea typeface="Lato"/>
                </a:rPr>
                <a:t>Rischio trasferito sull'inquilino</a:t>
              </a:r>
              <a:endParaRPr b="0" lang="it-IT" sz="1500" spc="-1" strike="noStrike">
                <a:solidFill>
                  <a:srgbClr val="000000"/>
                </a:solidFill>
                <a:latin typeface="Arial"/>
              </a:endParaRPr>
            </a:p>
            <a:p>
              <a:pPr marL="343080" indent="-343080">
                <a:lnSpc>
                  <a:spcPts val="2500"/>
                </a:lnSpc>
                <a:buClr>
                  <a:srgbClr val="000000"/>
                </a:buClr>
                <a:buFont typeface="Arial"/>
                <a:buChar char="•"/>
              </a:pPr>
              <a:r>
                <a:rPr b="0" lang="en-US" sz="1500" spc="-1" strike="noStrike">
                  <a:solidFill>
                    <a:srgbClr val="000000"/>
                  </a:solidFill>
                  <a:latin typeface="Lato"/>
                  <a:ea typeface="Lato"/>
                </a:rPr>
                <a:t>Poco adatto a redditi instabili</a:t>
              </a:r>
              <a:endParaRPr b="0" lang="it-IT" sz="1500" spc="-1" strike="noStrike">
                <a:solidFill>
                  <a:srgbClr val="000000"/>
                </a:solidFill>
                <a:latin typeface="Arial"/>
              </a:endParaRPr>
            </a:p>
            <a:p>
              <a:pPr>
                <a:lnSpc>
                  <a:spcPct val="100000"/>
                </a:lnSpc>
                <a:spcBef>
                  <a:spcPts val="26"/>
                </a:spcBef>
              </a:pPr>
              <a:endParaRPr b="0" lang="it-IT" sz="1500" spc="-1" strike="noStrike">
                <a:solidFill>
                  <a:srgbClr val="000000"/>
                </a:solidFill>
                <a:latin typeface="Arial"/>
              </a:endParaRPr>
            </a:p>
            <a:p>
              <a:pPr>
                <a:lnSpc>
                  <a:spcPct val="100000"/>
                </a:lnSpc>
                <a:spcBef>
                  <a:spcPts val="26"/>
                </a:spcBef>
              </a:pPr>
              <a:endParaRPr b="0" lang="it-IT" sz="1500" spc="-1" strike="noStrike">
                <a:solidFill>
                  <a:srgbClr val="000000"/>
                </a:solidFill>
                <a:latin typeface="Arial"/>
              </a:endParaRPr>
            </a:p>
          </p:txBody>
        </p:sp>
        <p:sp>
          <p:nvSpPr>
            <p:cNvPr id="200" name="Text 8"/>
            <p:cNvSpPr/>
            <p:nvPr/>
          </p:nvSpPr>
          <p:spPr>
            <a:xfrm>
              <a:off x="4505400" y="1497960"/>
              <a:ext cx="3392280" cy="371880"/>
            </a:xfrm>
            <a:prstGeom prst="rect">
              <a:avLst/>
            </a:prstGeom>
            <a:solidFill>
              <a:schemeClr val="accent1">
                <a:lumMod val="20000"/>
                <a:lumOff val="80000"/>
              </a:schemeClr>
            </a:solidFill>
            <a:ln w="0">
              <a:noFill/>
            </a:ln>
          </p:spPr>
          <p:style>
            <a:lnRef idx="0"/>
            <a:fillRef idx="0"/>
            <a:effectRef idx="0"/>
            <a:fontRef idx="minor"/>
          </p:style>
          <p:txBody>
            <a:bodyPr wrap="none" lIns="0" rIns="0" tIns="0" bIns="0" anchor="t">
              <a:noAutofit/>
            </a:bodyPr>
            <a:p>
              <a:pPr>
                <a:lnSpc>
                  <a:spcPts val="2900"/>
                </a:lnSpc>
              </a:pPr>
              <a:r>
                <a:rPr b="1" lang="en-US" sz="1500" spc="-1" strike="noStrike">
                  <a:solidFill>
                    <a:srgbClr val="000000"/>
                  </a:solidFill>
                  <a:latin typeface="Lato"/>
                  <a:ea typeface="Lato"/>
                </a:rPr>
                <a:t>COOPERATIVE PER L'ABITARE</a:t>
              </a:r>
              <a:endParaRPr b="0" lang="it-IT" sz="1500" spc="-1" strike="noStrike">
                <a:solidFill>
                  <a:srgbClr val="000000"/>
                </a:solidFill>
                <a:latin typeface="Arial"/>
              </a:endParaRPr>
            </a:p>
          </p:txBody>
        </p:sp>
        <p:sp>
          <p:nvSpPr>
            <p:cNvPr id="201" name="Text 10"/>
            <p:cNvSpPr/>
            <p:nvPr/>
          </p:nvSpPr>
          <p:spPr>
            <a:xfrm>
              <a:off x="4505400" y="1914840"/>
              <a:ext cx="3392280" cy="1105920"/>
            </a:xfrm>
            <a:prstGeom prst="rect">
              <a:avLst/>
            </a:prstGeom>
            <a:noFill/>
            <a:ln w="0">
              <a:noFill/>
            </a:ln>
          </p:spPr>
          <p:style>
            <a:lnRef idx="0"/>
            <a:fillRef idx="0"/>
            <a:effectRef idx="0"/>
            <a:fontRef idx="minor"/>
          </p:style>
          <p:txBody>
            <a:bodyPr wrap="none" lIns="0" rIns="0" tIns="0" bIns="0" anchor="t">
              <a:noAutofit/>
            </a:bodyPr>
            <a:p>
              <a:pPr>
                <a:lnSpc>
                  <a:spcPts val="2500"/>
                </a:lnSpc>
              </a:pPr>
              <a:r>
                <a:rPr b="1" lang="en-US" sz="1500" spc="-1" strike="noStrike">
                  <a:solidFill>
                    <a:srgbClr val="000000"/>
                  </a:solidFill>
                  <a:latin typeface="Lato"/>
                  <a:ea typeface="Lato"/>
                </a:rPr>
                <a:t>Punti di forza:</a:t>
              </a:r>
              <a:endParaRPr b="0" lang="it-IT" sz="1500" spc="-1" strike="noStrike">
                <a:solidFill>
                  <a:srgbClr val="000000"/>
                </a:solidFill>
                <a:latin typeface="Arial"/>
              </a:endParaRPr>
            </a:p>
            <a:p>
              <a:pPr marL="343080" indent="-343080">
                <a:lnSpc>
                  <a:spcPts val="2500"/>
                </a:lnSpc>
                <a:buClr>
                  <a:srgbClr val="000000"/>
                </a:buClr>
                <a:buFont typeface="Arial"/>
                <a:buChar char="•"/>
              </a:pPr>
              <a:r>
                <a:rPr b="0" lang="en-US" sz="1500" spc="-1" strike="noStrike">
                  <a:solidFill>
                    <a:srgbClr val="000000"/>
                  </a:solidFill>
                  <a:latin typeface="Lato"/>
                  <a:ea typeface="Lato"/>
                </a:rPr>
                <a:t>Mutualità e partecipazione</a:t>
              </a:r>
              <a:endParaRPr b="0" lang="it-IT" sz="1500" spc="-1" strike="noStrike">
                <a:solidFill>
                  <a:srgbClr val="000000"/>
                </a:solidFill>
                <a:latin typeface="Arial"/>
              </a:endParaRPr>
            </a:p>
            <a:p>
              <a:pPr marL="343080" indent="-343080">
                <a:lnSpc>
                  <a:spcPts val="2500"/>
                </a:lnSpc>
                <a:buClr>
                  <a:srgbClr val="000000"/>
                </a:buClr>
                <a:buFont typeface="Arial"/>
                <a:buChar char="•"/>
              </a:pPr>
              <a:r>
                <a:rPr b="0" lang="en-US" sz="1500" spc="-1" strike="noStrike">
                  <a:solidFill>
                    <a:srgbClr val="000000"/>
                  </a:solidFill>
                  <a:latin typeface="Lato"/>
                  <a:ea typeface="Lato"/>
                </a:rPr>
                <a:t>Separazione uso-proprietà</a:t>
              </a:r>
              <a:endParaRPr b="0" lang="it-IT" sz="1500" spc="-1" strike="noStrike">
                <a:solidFill>
                  <a:srgbClr val="000000"/>
                </a:solidFill>
                <a:latin typeface="Arial"/>
              </a:endParaRPr>
            </a:p>
            <a:p>
              <a:pPr marL="343080" indent="-343080">
                <a:lnSpc>
                  <a:spcPts val="2500"/>
                </a:lnSpc>
                <a:buClr>
                  <a:srgbClr val="000000"/>
                </a:buClr>
                <a:buFont typeface="Arial"/>
                <a:buChar char="•"/>
              </a:pPr>
              <a:r>
                <a:rPr b="0" lang="en-US" sz="1500" spc="-1" strike="noStrike">
                  <a:solidFill>
                    <a:srgbClr val="000000"/>
                  </a:solidFill>
                  <a:latin typeface="Lato"/>
                  <a:ea typeface="Lato"/>
                </a:rPr>
                <a:t>Accumulo progressivo di quote</a:t>
              </a:r>
              <a:endParaRPr b="0" lang="it-IT" sz="1500" spc="-1" strike="noStrike">
                <a:solidFill>
                  <a:srgbClr val="000000"/>
                </a:solidFill>
                <a:latin typeface="Arial"/>
              </a:endParaRPr>
            </a:p>
            <a:p>
              <a:pPr>
                <a:lnSpc>
                  <a:spcPts val="2500"/>
                </a:lnSpc>
              </a:pPr>
              <a:endParaRPr b="0" lang="it-IT" sz="1500" spc="-1" strike="noStrike">
                <a:solidFill>
                  <a:srgbClr val="000000"/>
                </a:solidFill>
                <a:latin typeface="Arial"/>
              </a:endParaRPr>
            </a:p>
            <a:p>
              <a:pPr>
                <a:lnSpc>
                  <a:spcPts val="2500"/>
                </a:lnSpc>
              </a:pPr>
              <a:endParaRPr b="0" lang="it-IT" sz="1500" spc="-1" strike="noStrike">
                <a:solidFill>
                  <a:srgbClr val="000000"/>
                </a:solidFill>
                <a:latin typeface="Arial"/>
              </a:endParaRPr>
            </a:p>
          </p:txBody>
        </p:sp>
      </p:grpSp>
      <p:sp>
        <p:nvSpPr>
          <p:cNvPr id="202" name="Text 11"/>
          <p:cNvSpPr/>
          <p:nvPr/>
        </p:nvSpPr>
        <p:spPr>
          <a:xfrm>
            <a:off x="7112520" y="2260800"/>
            <a:ext cx="6279120" cy="317160"/>
          </a:xfrm>
          <a:prstGeom prst="rect">
            <a:avLst/>
          </a:prstGeom>
          <a:noFill/>
          <a:ln w="0">
            <a:noFill/>
          </a:ln>
        </p:spPr>
        <p:style>
          <a:lnRef idx="0"/>
          <a:fillRef idx="0"/>
          <a:effectRef idx="0"/>
          <a:fontRef idx="minor"/>
        </p:style>
        <p:txBody>
          <a:bodyPr wrap="none" lIns="0" rIns="0" tIns="0" bIns="0" anchor="t">
            <a:noAutofit/>
          </a:bodyPr>
          <a:p>
            <a:pPr>
              <a:lnSpc>
                <a:spcPts val="2500"/>
              </a:lnSpc>
            </a:pPr>
            <a:endParaRPr b="0" lang="en-US" sz="1500" spc="-1" strike="noStrike">
              <a:solidFill>
                <a:srgbClr val="000000"/>
              </a:solidFill>
              <a:latin typeface="Lato"/>
              <a:ea typeface="Lato"/>
            </a:endParaRPr>
          </a:p>
        </p:txBody>
      </p:sp>
      <p:sp>
        <p:nvSpPr>
          <p:cNvPr id="203" name="Text 12"/>
          <p:cNvSpPr/>
          <p:nvPr/>
        </p:nvSpPr>
        <p:spPr>
          <a:xfrm>
            <a:off x="7112520" y="2647440"/>
            <a:ext cx="6279120" cy="317160"/>
          </a:xfrm>
          <a:prstGeom prst="rect">
            <a:avLst/>
          </a:prstGeom>
          <a:noFill/>
          <a:ln w="0">
            <a:noFill/>
          </a:ln>
        </p:spPr>
        <p:style>
          <a:lnRef idx="0"/>
          <a:fillRef idx="0"/>
          <a:effectRef idx="0"/>
          <a:fontRef idx="minor"/>
        </p:style>
        <p:txBody>
          <a:bodyPr wrap="none" lIns="0" rIns="0" tIns="0" bIns="0" anchor="t">
            <a:noAutofit/>
          </a:bodyPr>
          <a:p>
            <a:pPr>
              <a:lnSpc>
                <a:spcPts val="2500"/>
              </a:lnSpc>
            </a:pPr>
            <a:endParaRPr b="0" lang="en-US" sz="1500" spc="-1" strike="noStrike">
              <a:solidFill>
                <a:srgbClr val="000000"/>
              </a:solidFill>
              <a:latin typeface="Lato"/>
              <a:ea typeface="Lato"/>
            </a:endParaRPr>
          </a:p>
        </p:txBody>
      </p:sp>
      <p:sp>
        <p:nvSpPr>
          <p:cNvPr id="204" name="Text 14"/>
          <p:cNvSpPr/>
          <p:nvPr/>
        </p:nvSpPr>
        <p:spPr>
          <a:xfrm>
            <a:off x="357120" y="3707640"/>
            <a:ext cx="7540560" cy="634680"/>
          </a:xfrm>
          <a:prstGeom prst="rect">
            <a:avLst/>
          </a:prstGeom>
          <a:noFill/>
          <a:ln w="0">
            <a:noFill/>
          </a:ln>
        </p:spPr>
        <p:style>
          <a:lnRef idx="0"/>
          <a:fillRef idx="0"/>
          <a:effectRef idx="0"/>
          <a:fontRef idx="minor"/>
        </p:style>
        <p:txBody>
          <a:bodyPr lIns="0" rIns="0" tIns="0" bIns="0" anchor="t">
            <a:noAutofit/>
          </a:bodyPr>
          <a:p>
            <a:pPr>
              <a:lnSpc>
                <a:spcPts val="2500"/>
              </a:lnSpc>
              <a:tabLst>
                <a:tab algn="l" pos="0"/>
              </a:tabLst>
            </a:pPr>
            <a:r>
              <a:rPr b="0" lang="en-US" sz="1500" spc="-1" strike="noStrike">
                <a:solidFill>
                  <a:srgbClr val="000000"/>
                </a:solidFill>
                <a:latin typeface="Lato"/>
                <a:ea typeface="Lato"/>
              </a:rPr>
              <a:t>Il Rent to Own combina i punti di forza di entrambi i modelli, introducendo innovazioni finanziarie e organizzative che ne ampliano efficacia e sostenibilità.</a:t>
            </a:r>
            <a:endParaRPr b="0" lang="it-IT" sz="15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Text 3"/>
          <p:cNvSpPr/>
          <p:nvPr/>
        </p:nvSpPr>
        <p:spPr>
          <a:xfrm>
            <a:off x="425880" y="1033920"/>
            <a:ext cx="8151480" cy="1257840"/>
          </a:xfrm>
          <a:prstGeom prst="rect">
            <a:avLst/>
          </a:prstGeom>
          <a:noFill/>
          <a:ln w="0">
            <a:noFill/>
          </a:ln>
        </p:spPr>
        <p:style>
          <a:lnRef idx="0"/>
          <a:fillRef idx="0"/>
          <a:effectRef idx="0"/>
          <a:fontRef idx="minor"/>
        </p:style>
        <p:txBody>
          <a:bodyPr lIns="0" rIns="0" tIns="0" bIns="0" anchor="t">
            <a:noAutofit/>
          </a:bodyPr>
          <a:p>
            <a:pPr algn="just">
              <a:lnSpc>
                <a:spcPct val="150000"/>
              </a:lnSpc>
            </a:pPr>
            <a:r>
              <a:rPr b="0" lang="en-US" sz="1400" spc="-1" strike="noStrike">
                <a:solidFill>
                  <a:srgbClr val="000000"/>
                </a:solidFill>
                <a:latin typeface="Lato"/>
                <a:ea typeface="Lato"/>
              </a:rPr>
              <a:t>I flussi di affitto raccolti dal fondo coprono i costi operativi (manutenzione, gestione amministrativa, assicurazioni), assicurano il servizio del debito e garantiscono una remunerazione del capitale investito.</a:t>
            </a:r>
            <a:endParaRPr b="0" lang="it-IT" sz="1400" spc="-1" strike="noStrike">
              <a:solidFill>
                <a:srgbClr val="000000"/>
              </a:solidFill>
              <a:latin typeface="Arial"/>
            </a:endParaRPr>
          </a:p>
          <a:p>
            <a:pPr algn="just">
              <a:lnSpc>
                <a:spcPct val="100000"/>
              </a:lnSpc>
            </a:pPr>
            <a:r>
              <a:rPr b="0" lang="en-US" sz="1400" spc="-1" strike="noStrike">
                <a:solidFill>
                  <a:srgbClr val="000000"/>
                </a:solidFill>
                <a:latin typeface="Lato"/>
                <a:ea typeface="Lato"/>
              </a:rPr>
              <a:t>La quota del canone accantonata a favore degli inquilini viene contabilmente separata dai ricavi netti.</a:t>
            </a:r>
            <a:endParaRPr b="0" lang="it-IT" sz="1400" spc="-1" strike="noStrike">
              <a:solidFill>
                <a:srgbClr val="000000"/>
              </a:solidFill>
              <a:latin typeface="Arial"/>
            </a:endParaRPr>
          </a:p>
          <a:p>
            <a:pPr algn="just">
              <a:lnSpc>
                <a:spcPct val="100000"/>
              </a:lnSpc>
            </a:pPr>
            <a:endParaRPr b="0" lang="it-IT" sz="1400" spc="-1" strike="noStrike">
              <a:solidFill>
                <a:srgbClr val="000000"/>
              </a:solidFill>
              <a:latin typeface="Arial"/>
            </a:endParaRPr>
          </a:p>
          <a:p>
            <a:pPr algn="just">
              <a:lnSpc>
                <a:spcPct val="100000"/>
              </a:lnSpc>
            </a:pPr>
            <a:r>
              <a:rPr b="0" lang="en-US" sz="1400" spc="-1" strike="noStrike">
                <a:solidFill>
                  <a:srgbClr val="000000"/>
                </a:solidFill>
                <a:latin typeface="Lato"/>
                <a:ea typeface="Lato"/>
              </a:rPr>
              <a:t>Questo comporta una leggera riduzione del cash flow nel breve termine, ma produce effetti positivi sul medio-lungo periodo.</a:t>
            </a:r>
            <a:endParaRPr b="0" lang="it-IT" sz="1400" spc="-1" strike="noStrike">
              <a:solidFill>
                <a:srgbClr val="000000"/>
              </a:solidFill>
              <a:latin typeface="Arial"/>
            </a:endParaRPr>
          </a:p>
          <a:p>
            <a:pPr algn="just">
              <a:lnSpc>
                <a:spcPct val="150000"/>
              </a:lnSpc>
            </a:pPr>
            <a:endParaRPr b="0" lang="it-IT" sz="970" spc="-1" strike="noStrike">
              <a:solidFill>
                <a:srgbClr val="000000"/>
              </a:solidFill>
              <a:latin typeface="Arial"/>
            </a:endParaRPr>
          </a:p>
        </p:txBody>
      </p:sp>
      <p:sp>
        <p:nvSpPr>
          <p:cNvPr id="206" name="Text 4"/>
          <p:cNvSpPr/>
          <p:nvPr/>
        </p:nvSpPr>
        <p:spPr>
          <a:xfrm>
            <a:off x="425880" y="1955880"/>
            <a:ext cx="8151480" cy="396720"/>
          </a:xfrm>
          <a:prstGeom prst="rect">
            <a:avLst/>
          </a:prstGeom>
          <a:noFill/>
          <a:ln w="0">
            <a:noFill/>
          </a:ln>
        </p:spPr>
        <p:style>
          <a:lnRef idx="0"/>
          <a:fillRef idx="0"/>
          <a:effectRef idx="0"/>
          <a:fontRef idx="minor"/>
        </p:style>
        <p:txBody>
          <a:bodyPr lIns="0" rIns="0" tIns="0" bIns="0" anchor="t">
            <a:noAutofit/>
          </a:bodyPr>
          <a:p>
            <a:pPr>
              <a:lnSpc>
                <a:spcPts val="1562"/>
              </a:lnSpc>
            </a:pPr>
            <a:endParaRPr b="0" lang="en-US" sz="970" spc="-1" strike="noStrike">
              <a:solidFill>
                <a:srgbClr val="000000"/>
              </a:solidFill>
              <a:latin typeface="Arial"/>
              <a:ea typeface="Arial"/>
            </a:endParaRPr>
          </a:p>
        </p:txBody>
      </p:sp>
      <p:sp>
        <p:nvSpPr>
          <p:cNvPr id="207"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Gestione finanziaria del fondo</a:t>
            </a:r>
            <a:endParaRPr b="0" lang="it-IT" sz="2800" spc="-1" strike="noStrike">
              <a:solidFill>
                <a:srgbClr val="000000"/>
              </a:solidFill>
              <a:latin typeface="Arial"/>
            </a:endParaRPr>
          </a:p>
        </p:txBody>
      </p:sp>
      <p:sp>
        <p:nvSpPr>
          <p:cNvPr id="208" name="Text 0"/>
          <p:cNvSpPr/>
          <p:nvPr/>
        </p:nvSpPr>
        <p:spPr>
          <a:xfrm>
            <a:off x="481680" y="2684520"/>
            <a:ext cx="3100680" cy="387360"/>
          </a:xfrm>
          <a:prstGeom prst="rect">
            <a:avLst/>
          </a:prstGeom>
          <a:noFill/>
          <a:ln w="0">
            <a:noFill/>
          </a:ln>
        </p:spPr>
        <p:style>
          <a:lnRef idx="0"/>
          <a:fillRef idx="0"/>
          <a:effectRef idx="0"/>
          <a:fontRef idx="minor"/>
        </p:style>
        <p:txBody>
          <a:bodyPr wrap="none" lIns="0" rIns="0" tIns="0" bIns="0" anchor="t">
            <a:noAutofit/>
          </a:bodyPr>
          <a:p>
            <a:pPr>
              <a:lnSpc>
                <a:spcPts val="3030"/>
              </a:lnSpc>
            </a:pPr>
            <a:r>
              <a:rPr b="1" lang="en-US" sz="1400" spc="-1" strike="noStrike">
                <a:solidFill>
                  <a:srgbClr val="000000"/>
                </a:solidFill>
                <a:latin typeface="Lato"/>
                <a:ea typeface="Lato"/>
              </a:rPr>
              <a:t>VANTAGGI PER IL FONDO</a:t>
            </a:r>
            <a:endParaRPr b="0" lang="it-IT" sz="1400" spc="-1" strike="noStrike">
              <a:solidFill>
                <a:srgbClr val="000000"/>
              </a:solidFill>
              <a:latin typeface="Arial"/>
            </a:endParaRPr>
          </a:p>
        </p:txBody>
      </p:sp>
      <p:sp>
        <p:nvSpPr>
          <p:cNvPr id="209" name="Shape 1"/>
          <p:cNvSpPr/>
          <p:nvPr/>
        </p:nvSpPr>
        <p:spPr>
          <a:xfrm>
            <a:off x="425880" y="3081240"/>
            <a:ext cx="2634120" cy="1616760"/>
          </a:xfrm>
          <a:prstGeom prst="roundRect">
            <a:avLst>
              <a:gd name="adj" fmla="val 3222"/>
            </a:avLst>
          </a:prstGeom>
          <a:solidFill>
            <a:srgbClr val="d8e7f3"/>
          </a:solidFill>
          <a:ln w="762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10" name="Shape 2"/>
          <p:cNvSpPr/>
          <p:nvPr/>
        </p:nvSpPr>
        <p:spPr>
          <a:xfrm>
            <a:off x="554760" y="3210120"/>
            <a:ext cx="371880" cy="371880"/>
          </a:xfrm>
          <a:prstGeom prst="roundRect">
            <a:avLst>
              <a:gd name="adj" fmla="val 15358451"/>
            </a:avLst>
          </a:prstGeom>
          <a:solidFill>
            <a:srgbClr val="234e71"/>
          </a:solidFill>
          <a:ln w="0">
            <a:noFill/>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11" name="Text 3"/>
          <p:cNvSpPr/>
          <p:nvPr/>
        </p:nvSpPr>
        <p:spPr>
          <a:xfrm>
            <a:off x="554760" y="3706200"/>
            <a:ext cx="168696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0" lang="en-US" sz="1400" spc="-1" strike="noStrike">
                <a:solidFill>
                  <a:srgbClr val="000000"/>
                </a:solidFill>
                <a:latin typeface="Lato"/>
                <a:ea typeface="Lato"/>
              </a:rPr>
              <a:t>Maggiore fidelizzazione</a:t>
            </a:r>
            <a:endParaRPr b="0" lang="it-IT" sz="1400" spc="-1" strike="noStrike">
              <a:solidFill>
                <a:srgbClr val="000000"/>
              </a:solidFill>
              <a:latin typeface="Arial"/>
            </a:endParaRPr>
          </a:p>
        </p:txBody>
      </p:sp>
      <p:sp>
        <p:nvSpPr>
          <p:cNvPr id="212" name="Text 4"/>
          <p:cNvSpPr/>
          <p:nvPr/>
        </p:nvSpPr>
        <p:spPr>
          <a:xfrm>
            <a:off x="554760" y="3974400"/>
            <a:ext cx="237672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000" spc="-1" strike="noStrike">
                <a:solidFill>
                  <a:srgbClr val="000000"/>
                </a:solidFill>
                <a:latin typeface="Lato"/>
                <a:ea typeface="Lato"/>
              </a:rPr>
              <a:t>Il capitale accumulato aumenta la stabilità degli inquilini, riducendo turnover e morosità</a:t>
            </a:r>
            <a:endParaRPr b="0" lang="it-IT" sz="1000" spc="-1" strike="noStrike">
              <a:solidFill>
                <a:srgbClr val="000000"/>
              </a:solidFill>
              <a:latin typeface="Arial"/>
            </a:endParaRPr>
          </a:p>
        </p:txBody>
      </p:sp>
      <p:sp>
        <p:nvSpPr>
          <p:cNvPr id="213" name="Shape 5"/>
          <p:cNvSpPr/>
          <p:nvPr/>
        </p:nvSpPr>
        <p:spPr>
          <a:xfrm>
            <a:off x="3184560" y="3081240"/>
            <a:ext cx="2634120" cy="1616760"/>
          </a:xfrm>
          <a:prstGeom prst="roundRect">
            <a:avLst>
              <a:gd name="adj" fmla="val 3222"/>
            </a:avLst>
          </a:prstGeom>
          <a:solidFill>
            <a:srgbClr val="d8e7f3"/>
          </a:solidFill>
          <a:ln w="762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14" name="Shape 6"/>
          <p:cNvSpPr/>
          <p:nvPr/>
        </p:nvSpPr>
        <p:spPr>
          <a:xfrm>
            <a:off x="3313080" y="3210120"/>
            <a:ext cx="371880" cy="371880"/>
          </a:xfrm>
          <a:prstGeom prst="roundRect">
            <a:avLst>
              <a:gd name="adj" fmla="val 15358451"/>
            </a:avLst>
          </a:prstGeom>
          <a:solidFill>
            <a:srgbClr val="234e71"/>
          </a:solidFill>
          <a:ln w="0">
            <a:noFill/>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15" name="Text 7"/>
          <p:cNvSpPr/>
          <p:nvPr/>
        </p:nvSpPr>
        <p:spPr>
          <a:xfrm>
            <a:off x="3313080" y="3706200"/>
            <a:ext cx="155016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0" lang="en-US" sz="1400" spc="-1" strike="noStrike">
                <a:solidFill>
                  <a:srgbClr val="000000"/>
                </a:solidFill>
                <a:latin typeface="Lato"/>
                <a:ea typeface="Lato"/>
              </a:rPr>
              <a:t>Riduzione del rischio</a:t>
            </a:r>
            <a:endParaRPr b="0" lang="it-IT" sz="1400" spc="-1" strike="noStrike">
              <a:solidFill>
                <a:srgbClr val="000000"/>
              </a:solidFill>
              <a:latin typeface="Arial"/>
            </a:endParaRPr>
          </a:p>
        </p:txBody>
      </p:sp>
      <p:sp>
        <p:nvSpPr>
          <p:cNvPr id="216" name="Text 8"/>
          <p:cNvSpPr/>
          <p:nvPr/>
        </p:nvSpPr>
        <p:spPr>
          <a:xfrm>
            <a:off x="3313080" y="3974400"/>
            <a:ext cx="2376720" cy="396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000" spc="-1" strike="noStrike">
                <a:solidFill>
                  <a:srgbClr val="000000"/>
                </a:solidFill>
                <a:latin typeface="Lato"/>
                <a:ea typeface="Lato"/>
              </a:rPr>
              <a:t>Inquilini più bancabili e affidabili, con minor rischio di vacanza degli immobili</a:t>
            </a:r>
            <a:endParaRPr b="0" lang="it-IT" sz="1000" spc="-1" strike="noStrike">
              <a:solidFill>
                <a:srgbClr val="000000"/>
              </a:solidFill>
              <a:latin typeface="Arial"/>
            </a:endParaRPr>
          </a:p>
        </p:txBody>
      </p:sp>
      <p:sp>
        <p:nvSpPr>
          <p:cNvPr id="217" name="Shape 9"/>
          <p:cNvSpPr/>
          <p:nvPr/>
        </p:nvSpPr>
        <p:spPr>
          <a:xfrm>
            <a:off x="5942880" y="3081240"/>
            <a:ext cx="2634120" cy="1616760"/>
          </a:xfrm>
          <a:prstGeom prst="roundRect">
            <a:avLst>
              <a:gd name="adj" fmla="val 3222"/>
            </a:avLst>
          </a:prstGeom>
          <a:solidFill>
            <a:srgbClr val="d8e7f3"/>
          </a:solidFill>
          <a:ln w="762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18" name="Shape 10"/>
          <p:cNvSpPr/>
          <p:nvPr/>
        </p:nvSpPr>
        <p:spPr>
          <a:xfrm>
            <a:off x="6071760" y="3210120"/>
            <a:ext cx="371880" cy="371880"/>
          </a:xfrm>
          <a:prstGeom prst="roundRect">
            <a:avLst>
              <a:gd name="adj" fmla="val 15358451"/>
            </a:avLst>
          </a:prstGeom>
          <a:solidFill>
            <a:srgbClr val="234e71"/>
          </a:solidFill>
          <a:ln w="0">
            <a:noFill/>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19" name="Text 11"/>
          <p:cNvSpPr/>
          <p:nvPr/>
        </p:nvSpPr>
        <p:spPr>
          <a:xfrm>
            <a:off x="6071760" y="3706200"/>
            <a:ext cx="207864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0" lang="en-US" sz="1400" spc="-1" strike="noStrike">
                <a:solidFill>
                  <a:srgbClr val="000000"/>
                </a:solidFill>
                <a:latin typeface="Lato"/>
                <a:ea typeface="Lato"/>
              </a:rPr>
              <a:t>Sostenibilità di lungo periodo</a:t>
            </a:r>
            <a:endParaRPr b="0" lang="it-IT" sz="1400" spc="-1" strike="noStrike">
              <a:solidFill>
                <a:srgbClr val="000000"/>
              </a:solidFill>
              <a:latin typeface="Arial"/>
            </a:endParaRPr>
          </a:p>
        </p:txBody>
      </p:sp>
      <p:sp>
        <p:nvSpPr>
          <p:cNvPr id="220" name="Text 12"/>
          <p:cNvSpPr/>
          <p:nvPr/>
        </p:nvSpPr>
        <p:spPr>
          <a:xfrm>
            <a:off x="6071760" y="3974400"/>
            <a:ext cx="237672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000" spc="-1" strike="noStrike">
                <a:solidFill>
                  <a:srgbClr val="000000"/>
                </a:solidFill>
                <a:latin typeface="Lato"/>
                <a:ea typeface="Lato"/>
              </a:rPr>
              <a:t>Flussi di affitto integrati con vendite programmate assicurano continuità di liquidità</a:t>
            </a:r>
            <a:endParaRPr b="0" lang="it-IT" sz="1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p:nvPr>
        </p:nvSpPr>
        <p:spPr>
          <a:xfrm>
            <a:off x="380160" y="2477880"/>
            <a:ext cx="8520120" cy="2197800"/>
          </a:xfrm>
          <a:prstGeom prst="rect">
            <a:avLst/>
          </a:prstGeom>
          <a:noFill/>
          <a:ln w="0">
            <a:noFill/>
          </a:ln>
        </p:spPr>
        <p:txBody>
          <a:bodyPr tIns="91440" bIns="91440" anchor="t">
            <a:normAutofit/>
          </a:bodyPr>
          <a:p>
            <a:pPr indent="0">
              <a:spcBef>
                <a:spcPts val="1417"/>
              </a:spcBef>
              <a:buNone/>
            </a:pPr>
            <a:endParaRPr b="0" lang="it-IT" sz="1800" spc="-1" strike="noStrike">
              <a:solidFill>
                <a:srgbClr val="000000"/>
              </a:solidFill>
              <a:latin typeface="Arial"/>
            </a:endParaRPr>
          </a:p>
        </p:txBody>
      </p:sp>
      <p:sp>
        <p:nvSpPr>
          <p:cNvPr id="222" name="Google Shape;299;p21"/>
          <p:cNvSpPr/>
          <p:nvPr/>
        </p:nvSpPr>
        <p:spPr>
          <a:xfrm>
            <a:off x="311760" y="205560"/>
            <a:ext cx="8520120" cy="572400"/>
          </a:xfrm>
          <a:prstGeom prst="rect">
            <a:avLst/>
          </a:prstGeom>
          <a:noFill/>
          <a:ln w="0">
            <a:noFill/>
          </a:ln>
        </p:spPr>
        <p:style>
          <a:lnRef idx="0"/>
          <a:fillRef idx="0"/>
          <a:effectRef idx="0"/>
          <a:fontRef idx="minor"/>
        </p:style>
        <p:txBody>
          <a:bodyPr tIns="91440" bIns="91440" anchor="t">
            <a:noAutofit/>
          </a:bodyPr>
          <a:p>
            <a:pPr>
              <a:lnSpc>
                <a:spcPct val="100000"/>
              </a:lnSpc>
              <a:tabLst>
                <a:tab algn="l" pos="0"/>
              </a:tabLst>
            </a:pPr>
            <a:r>
              <a:rPr b="1" lang="it-IT" sz="2800" spc="-1" strike="noStrike">
                <a:solidFill>
                  <a:schemeClr val="dk1"/>
                </a:solidFill>
                <a:latin typeface="Lato"/>
                <a:ea typeface="Lato"/>
              </a:rPr>
              <a:t>La governance e gli stakeholder</a:t>
            </a:r>
            <a:endParaRPr b="0" lang="it-IT" sz="2800" spc="-1" strike="noStrike">
              <a:solidFill>
                <a:srgbClr val="000000"/>
              </a:solidFill>
              <a:latin typeface="Arial"/>
            </a:endParaRPr>
          </a:p>
        </p:txBody>
      </p:sp>
      <p:sp>
        <p:nvSpPr>
          <p:cNvPr id="223" name="CasellaDiTesto 2"/>
          <p:cNvSpPr/>
          <p:nvPr/>
        </p:nvSpPr>
        <p:spPr>
          <a:xfrm>
            <a:off x="345960" y="3042720"/>
            <a:ext cx="8349480" cy="1487880"/>
          </a:xfrm>
          <a:prstGeom prst="rect">
            <a:avLst/>
          </a:prstGeom>
          <a:solidFill>
            <a:schemeClr val="accent1">
              <a:lumMod val="20000"/>
              <a:lumOff val="80000"/>
            </a:schemeClr>
          </a:solidFill>
          <a:ln w="0">
            <a:noFill/>
          </a:ln>
        </p:spPr>
        <p:style>
          <a:lnRef idx="0"/>
          <a:fillRef idx="0"/>
          <a:effectRef idx="0"/>
          <a:fontRef idx="minor"/>
        </p:style>
        <p:txBody>
          <a:bodyPr lIns="90000" rIns="90000" tIns="45000" bIns="45000" anchor="t">
            <a:spAutoFit/>
          </a:bodyPr>
          <a:p>
            <a:pPr>
              <a:lnSpc>
                <a:spcPts val="2500"/>
              </a:lnSpc>
              <a:tabLst>
                <a:tab algn="l" pos="0"/>
              </a:tabLst>
            </a:pPr>
            <a:r>
              <a:rPr b="1" lang="en-US" sz="1500" spc="-1" strike="noStrike">
                <a:solidFill>
                  <a:srgbClr val="000000"/>
                </a:solidFill>
                <a:latin typeface="Lato"/>
                <a:ea typeface="Lato"/>
              </a:rPr>
              <a:t>GLI STAKEHOLDER</a:t>
            </a:r>
            <a:endParaRPr b="0" lang="it-IT" sz="1500" spc="-1" strike="noStrike">
              <a:solidFill>
                <a:srgbClr val="000000"/>
              </a:solidFill>
              <a:latin typeface="Arial"/>
            </a:endParaRPr>
          </a:p>
          <a:p>
            <a:pPr>
              <a:lnSpc>
                <a:spcPct val="100000"/>
              </a:lnSpc>
              <a:tabLst>
                <a:tab algn="l" pos="0"/>
              </a:tabLst>
            </a:pPr>
            <a:r>
              <a:rPr b="1" lang="en-US" sz="1400" spc="-1" strike="noStrike">
                <a:solidFill>
                  <a:srgbClr val="000000"/>
                </a:solidFill>
                <a:latin typeface="Lato"/>
                <a:ea typeface="Lato"/>
              </a:rPr>
              <a:t>SOCIETA’ DI GESTIONE </a:t>
            </a:r>
            <a:r>
              <a:rPr b="0" lang="en-US" sz="1400" spc="-1" strike="noStrike">
                <a:solidFill>
                  <a:srgbClr val="000000"/>
                </a:solidFill>
                <a:latin typeface="Lato"/>
                <a:ea typeface="Lato"/>
              </a:rPr>
              <a:t>SGR o soggetto equivalente che gestisce immobili, amministra flussi finanziari e garantisce trasparenza.</a:t>
            </a:r>
            <a:endParaRPr b="0" lang="it-IT" sz="1400" spc="-1" strike="noStrike">
              <a:solidFill>
                <a:srgbClr val="000000"/>
              </a:solidFill>
              <a:latin typeface="Arial"/>
            </a:endParaRPr>
          </a:p>
          <a:p>
            <a:pPr>
              <a:lnSpc>
                <a:spcPct val="100000"/>
              </a:lnSpc>
              <a:tabLst>
                <a:tab algn="l" pos="0"/>
              </a:tabLst>
            </a:pPr>
            <a:endParaRPr b="0" lang="it-IT" sz="1400" spc="-1" strike="noStrike">
              <a:solidFill>
                <a:srgbClr val="000000"/>
              </a:solidFill>
              <a:latin typeface="Arial"/>
            </a:endParaRPr>
          </a:p>
          <a:p>
            <a:pPr>
              <a:lnSpc>
                <a:spcPct val="100000"/>
              </a:lnSpc>
              <a:tabLst>
                <a:tab algn="l" pos="0"/>
              </a:tabLst>
            </a:pPr>
            <a:r>
              <a:rPr b="1" lang="en-US" sz="1400" spc="-1" strike="noStrike">
                <a:solidFill>
                  <a:srgbClr val="000000"/>
                </a:solidFill>
                <a:latin typeface="Lato"/>
                <a:ea typeface="Lato"/>
              </a:rPr>
              <a:t>INVESTITORI </a:t>
            </a:r>
            <a:r>
              <a:rPr b="0" lang="en-US" sz="1400" spc="-1" strike="noStrike">
                <a:solidFill>
                  <a:srgbClr val="000000"/>
                </a:solidFill>
                <a:latin typeface="Lato"/>
                <a:ea typeface="Lato"/>
              </a:rPr>
              <a:t>Pubblici e privati: enti pubblici, fondazioni, investitori istituzionali, banche di sviluppo e operatori di impact investing</a:t>
            </a:r>
            <a:r>
              <a:rPr b="0" lang="en-US" sz="1500" spc="-1" strike="noStrike">
                <a:solidFill>
                  <a:srgbClr val="000000"/>
                </a:solidFill>
                <a:latin typeface="Lato"/>
                <a:ea typeface="Lato"/>
              </a:rPr>
              <a:t>.</a:t>
            </a:r>
            <a:endParaRPr b="0" lang="it-IT" sz="1500" spc="-1" strike="noStrike">
              <a:solidFill>
                <a:srgbClr val="000000"/>
              </a:solidFill>
              <a:latin typeface="Arial"/>
            </a:endParaRPr>
          </a:p>
        </p:txBody>
      </p:sp>
      <p:sp>
        <p:nvSpPr>
          <p:cNvPr id="224" name="Text 3"/>
          <p:cNvSpPr/>
          <p:nvPr/>
        </p:nvSpPr>
        <p:spPr>
          <a:xfrm>
            <a:off x="380160" y="1078200"/>
            <a:ext cx="8315280" cy="1619280"/>
          </a:xfrm>
          <a:prstGeom prst="rect">
            <a:avLst/>
          </a:prstGeom>
          <a:solidFill>
            <a:schemeClr val="bg1"/>
          </a:solid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000000"/>
                </a:solidFill>
                <a:latin typeface="Lato"/>
                <a:ea typeface="Lato"/>
              </a:rPr>
              <a:t>GOVERNANCE IBRIDA E MULTILIVELLO</a:t>
            </a:r>
            <a:endParaRPr b="0" lang="it-IT" sz="1500" spc="-1" strike="noStrike">
              <a:solidFill>
                <a:srgbClr val="000000"/>
              </a:solidFill>
              <a:latin typeface="Arial"/>
            </a:endParaRPr>
          </a:p>
          <a:p>
            <a:pPr>
              <a:lnSpc>
                <a:spcPct val="100000"/>
              </a:lnSpc>
            </a:pPr>
            <a:r>
              <a:rPr b="0" lang="en-US" sz="1400" spc="-1" strike="noStrike">
                <a:solidFill>
                  <a:srgbClr val="000000"/>
                </a:solidFill>
                <a:latin typeface="Lato"/>
                <a:ea typeface="Lato"/>
              </a:rPr>
              <a:t>La governance del modello integra logiche di controllo finanziario rigoroso con meccanismi di partecipazione e indirizzo pubblico.</a:t>
            </a:r>
            <a:endParaRPr b="0" lang="it-IT" sz="1400" spc="-1" strike="noStrike">
              <a:solidFill>
                <a:srgbClr val="000000"/>
              </a:solidFill>
              <a:latin typeface="Arial"/>
            </a:endParaRPr>
          </a:p>
          <a:p>
            <a:pPr>
              <a:lnSpc>
                <a:spcPct val="100000"/>
              </a:lnSpc>
            </a:pPr>
            <a:r>
              <a:rPr b="0" lang="en-US" sz="1400" spc="-1" strike="noStrike">
                <a:solidFill>
                  <a:srgbClr val="000000"/>
                </a:solidFill>
                <a:latin typeface="Lato"/>
                <a:ea typeface="Lato"/>
              </a:rPr>
              <a:t>Accanto agli organi formali del fondo, è previsto un </a:t>
            </a:r>
            <a:r>
              <a:rPr b="1" lang="en-US" sz="1400" spc="-1" strike="noStrike">
                <a:solidFill>
                  <a:srgbClr val="234e71"/>
                </a:solidFill>
                <a:latin typeface="Lato"/>
                <a:ea typeface="Lato"/>
              </a:rPr>
              <a:t>advisory board</a:t>
            </a:r>
            <a:r>
              <a:rPr b="0" lang="en-US" sz="1400" spc="-1" strike="noStrike">
                <a:solidFill>
                  <a:srgbClr val="000000"/>
                </a:solidFill>
                <a:latin typeface="Lato"/>
                <a:ea typeface="Lato"/>
              </a:rPr>
              <a:t> con rappresentanti della Pubblica Amministrazione, cooperative, investitori sociali e altre parti interessate. </a:t>
            </a:r>
            <a:endParaRPr b="0" lang="it-IT" sz="1400" spc="-1" strike="noStrike">
              <a:solidFill>
                <a:srgbClr val="000000"/>
              </a:solidFill>
              <a:latin typeface="Arial"/>
            </a:endParaRPr>
          </a:p>
          <a:p>
            <a:pPr>
              <a:lnSpc>
                <a:spcPct val="100000"/>
              </a:lnSpc>
            </a:pPr>
            <a:r>
              <a:rPr b="0" lang="en-US" sz="1400" spc="-1" strike="noStrike">
                <a:solidFill>
                  <a:srgbClr val="000000"/>
                </a:solidFill>
                <a:latin typeface="Lato"/>
                <a:ea typeface="Lato"/>
              </a:rPr>
              <a:t>Questo organo orienta le scelte strategiche e monitora l'allineamento tra missione sociale e performance finanziaria, garantendo trasparenza e responsabilità condivisa.</a:t>
            </a:r>
            <a:endParaRPr b="0" lang="it-IT" sz="1400" spc="-1" strike="noStrike">
              <a:solidFill>
                <a:srgbClr val="000000"/>
              </a:solidFill>
              <a:latin typeface="Arial"/>
            </a:endParaRPr>
          </a:p>
          <a:p>
            <a:pPr>
              <a:lnSpc>
                <a:spcPts val="1094"/>
              </a:lnSpc>
            </a:pPr>
            <a:endParaRPr b="0" lang="it-IT" sz="750" spc="-1" strike="noStrike">
              <a:solidFill>
                <a:srgbClr val="000000"/>
              </a:solidFill>
              <a:latin typeface="Arial"/>
            </a:endParaRPr>
          </a:p>
          <a:p>
            <a:pPr>
              <a:lnSpc>
                <a:spcPts val="1094"/>
              </a:lnSpc>
            </a:pPr>
            <a:endParaRPr b="0" lang="it-IT" sz="750" spc="-1" strike="noStrike">
              <a:solidFill>
                <a:srgbClr val="000000"/>
              </a:solidFill>
              <a:latin typeface="Arial"/>
            </a:endParaRPr>
          </a:p>
        </p:txBody>
      </p:sp>
      <p:sp>
        <p:nvSpPr>
          <p:cNvPr id="225" name="Text 4"/>
          <p:cNvSpPr/>
          <p:nvPr/>
        </p:nvSpPr>
        <p:spPr>
          <a:xfrm>
            <a:off x="804960" y="1424160"/>
            <a:ext cx="3771360" cy="425160"/>
          </a:xfrm>
          <a:prstGeom prst="rect">
            <a:avLst/>
          </a:prstGeom>
          <a:noFill/>
          <a:ln w="0">
            <a:noFill/>
          </a:ln>
        </p:spPr>
        <p:style>
          <a:lnRef idx="0"/>
          <a:fillRef idx="0"/>
          <a:effectRef idx="0"/>
          <a:fontRef idx="minor"/>
        </p:style>
        <p:txBody>
          <a:bodyPr lIns="0" rIns="0" tIns="0" bIns="0" anchor="t">
            <a:noAutofit/>
          </a:bodyPr>
          <a:p>
            <a:pPr>
              <a:lnSpc>
                <a:spcPts val="1094"/>
              </a:lnSpc>
            </a:pPr>
            <a:endParaRPr b="0" lang="en-US" sz="750" spc="-1" strike="noStrike">
              <a:solidFill>
                <a:srgbClr val="000000"/>
              </a:solidFill>
              <a:latin typeface="Arial"/>
              <a:ea typeface="Arial"/>
            </a:endParaRPr>
          </a:p>
        </p:txBody>
      </p:sp>
      <p:sp>
        <p:nvSpPr>
          <p:cNvPr id="226" name="Text 5"/>
          <p:cNvSpPr/>
          <p:nvPr/>
        </p:nvSpPr>
        <p:spPr>
          <a:xfrm>
            <a:off x="804960" y="1920240"/>
            <a:ext cx="3771360" cy="283320"/>
          </a:xfrm>
          <a:prstGeom prst="rect">
            <a:avLst/>
          </a:prstGeom>
          <a:noFill/>
          <a:ln w="0">
            <a:noFill/>
          </a:ln>
        </p:spPr>
        <p:style>
          <a:lnRef idx="0"/>
          <a:fillRef idx="0"/>
          <a:effectRef idx="0"/>
          <a:fontRef idx="minor"/>
        </p:style>
        <p:txBody>
          <a:bodyPr lIns="0" rIns="0" tIns="0" bIns="0" anchor="t">
            <a:noAutofit/>
          </a:bodyPr>
          <a:p>
            <a:pPr>
              <a:lnSpc>
                <a:spcPts val="1094"/>
              </a:lnSpc>
            </a:pPr>
            <a:endParaRPr b="0" lang="en-US" sz="750" spc="-1" strike="noStrike">
              <a:solidFill>
                <a:srgbClr val="000000"/>
              </a:solidFill>
              <a:latin typeface="Arial"/>
              <a:ea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p:nvPr>
        </p:nvSpPr>
        <p:spPr>
          <a:xfrm>
            <a:off x="389520" y="1153440"/>
            <a:ext cx="8520120" cy="3416040"/>
          </a:xfrm>
          <a:prstGeom prst="rect">
            <a:avLst/>
          </a:prstGeom>
          <a:noFill/>
          <a:ln w="0">
            <a:noFill/>
          </a:ln>
        </p:spPr>
        <p:txBody>
          <a:bodyPr tIns="91440" bIns="91440" anchor="t">
            <a:normAutofit fontScale="24000"/>
          </a:bodyPr>
          <a:p>
            <a:pPr marL="109800" indent="0">
              <a:lnSpc>
                <a:spcPts val="2500"/>
              </a:lnSpc>
              <a:buNone/>
              <a:tabLst>
                <a:tab algn="l" pos="0"/>
              </a:tabLst>
            </a:pPr>
            <a:r>
              <a:rPr b="1" lang="it-IT" sz="6600" spc="-1" strike="noStrike">
                <a:solidFill>
                  <a:schemeClr val="dk1"/>
                </a:solidFill>
                <a:latin typeface="Lato"/>
                <a:ea typeface="Lato"/>
              </a:rPr>
              <a:t>SOGGETTI A SUPPORTO- COOPERATIVE, ENTI TERZO SETTORE, UNIVERSITÀ</a:t>
            </a:r>
            <a:endParaRPr b="0" lang="it-IT" sz="6600" spc="-1" strike="noStrike">
              <a:solidFill>
                <a:srgbClr val="000000"/>
              </a:solidFill>
              <a:latin typeface="Arial"/>
            </a:endParaRPr>
          </a:p>
          <a:p>
            <a:pPr marL="274320" indent="-274320">
              <a:lnSpc>
                <a:spcPct val="120000"/>
              </a:lnSpc>
              <a:buClr>
                <a:srgbClr val="595959"/>
              </a:buClr>
              <a:buFont typeface="Wingdings" charset="2"/>
              <a:buChar char=""/>
              <a:tabLst>
                <a:tab algn="l" pos="0"/>
              </a:tabLst>
            </a:pPr>
            <a:r>
              <a:rPr b="0" lang="it-IT" sz="6600" spc="-1" strike="noStrike">
                <a:solidFill>
                  <a:schemeClr val="dk1"/>
                </a:solidFill>
                <a:latin typeface="Lato"/>
                <a:ea typeface="Lato"/>
              </a:rPr>
              <a:t>Gestiscono il rapporto con gli inquilini</a:t>
            </a:r>
            <a:endParaRPr b="0" lang="it-IT" sz="6600" spc="-1" strike="noStrike">
              <a:solidFill>
                <a:srgbClr val="000000"/>
              </a:solidFill>
              <a:latin typeface="Arial"/>
            </a:endParaRPr>
          </a:p>
          <a:p>
            <a:pPr marL="274320" indent="-274320">
              <a:lnSpc>
                <a:spcPct val="120000"/>
              </a:lnSpc>
              <a:buClr>
                <a:srgbClr val="595959"/>
              </a:buClr>
              <a:buFont typeface="Wingdings" charset="2"/>
              <a:buChar char=""/>
              <a:tabLst>
                <a:tab algn="l" pos="0"/>
              </a:tabLst>
            </a:pPr>
            <a:r>
              <a:rPr b="0" lang="it-IT" sz="6600" spc="-1" strike="noStrike">
                <a:solidFill>
                  <a:schemeClr val="dk1"/>
                </a:solidFill>
                <a:latin typeface="Lato"/>
                <a:ea typeface="Lato"/>
              </a:rPr>
              <a:t>Curano la dimensione comunitaria, la qualità abitativa e i servizi di prossimità.</a:t>
            </a:r>
            <a:endParaRPr b="0" lang="it-IT" sz="6600" spc="-1" strike="noStrike">
              <a:solidFill>
                <a:srgbClr val="000000"/>
              </a:solidFill>
              <a:latin typeface="Arial"/>
            </a:endParaRPr>
          </a:p>
          <a:p>
            <a:pPr marL="274320" indent="-274320">
              <a:lnSpc>
                <a:spcPct val="120000"/>
              </a:lnSpc>
              <a:buClr>
                <a:srgbClr val="595959"/>
              </a:buClr>
              <a:buFont typeface="Wingdings" charset="2"/>
              <a:buChar char=""/>
              <a:tabLst>
                <a:tab algn="l" pos="0"/>
              </a:tabLst>
            </a:pPr>
            <a:r>
              <a:rPr b="0" lang="it-IT" sz="6600" spc="-1" strike="noStrike">
                <a:solidFill>
                  <a:schemeClr val="dk1"/>
                </a:solidFill>
                <a:latin typeface="Lato"/>
                <a:ea typeface="Lato"/>
              </a:rPr>
              <a:t>Si occupano del monitoraggio e della valutazione di impatto</a:t>
            </a:r>
            <a:endParaRPr b="0" lang="it-IT" sz="6600" spc="-1" strike="noStrike">
              <a:solidFill>
                <a:srgbClr val="000000"/>
              </a:solidFill>
              <a:latin typeface="Arial"/>
            </a:endParaRPr>
          </a:p>
          <a:p>
            <a:pPr marL="109800" indent="0">
              <a:lnSpc>
                <a:spcPct val="115000"/>
              </a:lnSpc>
              <a:buNone/>
              <a:tabLst>
                <a:tab algn="l" pos="0"/>
              </a:tabLst>
            </a:pPr>
            <a:endParaRPr b="0" lang="it-IT" sz="6400" spc="-1" strike="noStrike">
              <a:solidFill>
                <a:srgbClr val="000000"/>
              </a:solidFill>
              <a:latin typeface="Arial"/>
            </a:endParaRPr>
          </a:p>
          <a:p>
            <a:pPr marL="109800" indent="0">
              <a:lnSpc>
                <a:spcPct val="115000"/>
              </a:lnSpc>
              <a:buNone/>
              <a:tabLst>
                <a:tab algn="l" pos="0"/>
              </a:tabLst>
            </a:pPr>
            <a:r>
              <a:rPr b="1" lang="it-IT" sz="6800" spc="-1" strike="noStrike">
                <a:solidFill>
                  <a:schemeClr val="dk1"/>
                </a:solidFill>
                <a:latin typeface="Lato"/>
                <a:ea typeface="Lato"/>
              </a:rPr>
              <a:t>INQUILINI</a:t>
            </a:r>
            <a:endParaRPr b="0" lang="it-IT" sz="6800" spc="-1" strike="noStrike">
              <a:solidFill>
                <a:srgbClr val="000000"/>
              </a:solidFill>
              <a:latin typeface="Arial"/>
            </a:endParaRPr>
          </a:p>
          <a:p>
            <a:pPr marL="109800" indent="0">
              <a:lnSpc>
                <a:spcPct val="115000"/>
              </a:lnSpc>
              <a:buNone/>
              <a:tabLst>
                <a:tab algn="l" pos="0"/>
              </a:tabLst>
            </a:pPr>
            <a:r>
              <a:rPr b="0" lang="it-IT" sz="6800" spc="-1" strike="noStrike">
                <a:solidFill>
                  <a:schemeClr val="dk1"/>
                </a:solidFill>
                <a:latin typeface="Lato"/>
                <a:ea typeface="Lato"/>
              </a:rPr>
              <a:t>Non solo beneficiari, ma </a:t>
            </a:r>
            <a:r>
              <a:rPr b="1" lang="it-IT" sz="6800" spc="-1" strike="noStrike">
                <a:solidFill>
                  <a:schemeClr val="dk1"/>
                </a:solidFill>
                <a:latin typeface="Lato"/>
                <a:ea typeface="Lato"/>
              </a:rPr>
              <a:t>co-investitori indiretti</a:t>
            </a:r>
            <a:r>
              <a:rPr b="0" lang="it-IT" sz="6800" spc="-1" strike="noStrike">
                <a:solidFill>
                  <a:schemeClr val="dk1"/>
                </a:solidFill>
                <a:latin typeface="Lato"/>
                <a:ea typeface="Lato"/>
              </a:rPr>
              <a:t>: ogni mese accumulano capitale grazie alla quota di affitto capitalizzata. Hanno diritto di prelazione al momento della vendita dell’alloggio.</a:t>
            </a:r>
            <a:endParaRPr b="0" lang="it-IT" sz="6800" spc="-1" strike="noStrike">
              <a:solidFill>
                <a:srgbClr val="000000"/>
              </a:solidFill>
              <a:latin typeface="Arial"/>
            </a:endParaRPr>
          </a:p>
          <a:p>
            <a:pPr marL="109800" indent="0">
              <a:lnSpc>
                <a:spcPct val="115000"/>
              </a:lnSpc>
              <a:buNone/>
              <a:tabLst>
                <a:tab algn="l" pos="0"/>
              </a:tabLst>
            </a:pPr>
            <a:r>
              <a:rPr b="0" lang="it-IT" sz="6800" spc="-1" strike="noStrike">
                <a:solidFill>
                  <a:schemeClr val="dk1"/>
                </a:solidFill>
                <a:latin typeface="Lato"/>
                <a:ea typeface="Lato"/>
              </a:rPr>
              <a:t>Diventano parte attiva del modello, contribuendo a generare stabilità e coesione sociale.</a:t>
            </a:r>
            <a:endParaRPr b="0" lang="it-IT" sz="6800" spc="-1" strike="noStrike">
              <a:solidFill>
                <a:srgbClr val="000000"/>
              </a:solidFill>
              <a:latin typeface="Arial"/>
            </a:endParaRPr>
          </a:p>
          <a:p>
            <a:pPr marL="109800" indent="0">
              <a:lnSpc>
                <a:spcPct val="115000"/>
              </a:lnSpc>
              <a:buNone/>
              <a:tabLst>
                <a:tab algn="l" pos="0"/>
              </a:tabLst>
            </a:pPr>
            <a:endParaRPr b="0" lang="it-IT" sz="1800" spc="-1" strike="noStrike">
              <a:solidFill>
                <a:srgbClr val="000000"/>
              </a:solidFill>
              <a:latin typeface="Arial"/>
            </a:endParaRPr>
          </a:p>
        </p:txBody>
      </p:sp>
      <p:sp>
        <p:nvSpPr>
          <p:cNvPr id="228" name="PlaceHolder 2"/>
          <p:cNvSpPr>
            <a:spLocks noGrp="1"/>
          </p:cNvSpPr>
          <p:nvPr>
            <p:ph type="title"/>
          </p:nvPr>
        </p:nvSpPr>
        <p:spPr>
          <a:xfrm>
            <a:off x="311760" y="307800"/>
            <a:ext cx="8520120" cy="572400"/>
          </a:xfrm>
          <a:prstGeom prst="rect">
            <a:avLst/>
          </a:prstGeom>
          <a:noFill/>
          <a:ln w="0">
            <a:noFill/>
          </a:ln>
        </p:spPr>
        <p:txBody>
          <a:bodyPr tIns="91440" bIns="91440" anchor="t">
            <a:noAutofit/>
          </a:bodyPr>
          <a:p>
            <a:pPr indent="0">
              <a:lnSpc>
                <a:spcPct val="100000"/>
              </a:lnSpc>
              <a:buNone/>
              <a:tabLst>
                <a:tab algn="l" pos="0"/>
              </a:tabLst>
            </a:pPr>
            <a:r>
              <a:rPr b="1" lang="it-IT" sz="2800" spc="-1" strike="noStrike">
                <a:solidFill>
                  <a:schemeClr val="dk1"/>
                </a:solidFill>
                <a:latin typeface="Lato"/>
                <a:ea typeface="Lato"/>
              </a:rPr>
              <a:t>La governance e gli stakeholder</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Text 1"/>
          <p:cNvSpPr/>
          <p:nvPr/>
        </p:nvSpPr>
        <p:spPr>
          <a:xfrm>
            <a:off x="426960" y="1049040"/>
            <a:ext cx="8151480" cy="396720"/>
          </a:xfrm>
          <a:prstGeom prst="rect">
            <a:avLst/>
          </a:prstGeom>
          <a:noFill/>
          <a:ln w="0">
            <a:noFill/>
          </a:ln>
        </p:spPr>
        <p:style>
          <a:lnRef idx="0"/>
          <a:fillRef idx="0"/>
          <a:effectRef idx="0"/>
          <a:fontRef idx="minor"/>
        </p:style>
        <p:txBody>
          <a:bodyPr lIns="0" rIns="0" tIns="0" bIns="0" anchor="t">
            <a:noAutofit/>
          </a:bodyPr>
          <a:p>
            <a:pPr>
              <a:lnSpc>
                <a:spcPct val="150000"/>
              </a:lnSpc>
            </a:pPr>
            <a:r>
              <a:rPr b="0" lang="en-US" sz="1500" spc="-1" strike="noStrike">
                <a:solidFill>
                  <a:srgbClr val="000000"/>
                </a:solidFill>
                <a:latin typeface="Lato"/>
                <a:ea typeface="Lato"/>
              </a:rPr>
              <a:t>Le cooperative rappresentano un ponte tra obiettivi finanziari e sociali, contribuendo alla sostenibilità complessiva del sistema attraverso due configurazioni principali.</a:t>
            </a:r>
            <a:endParaRPr b="0" lang="it-IT" sz="1500" spc="-1" strike="noStrike">
              <a:solidFill>
                <a:srgbClr val="000000"/>
              </a:solidFill>
              <a:latin typeface="Arial"/>
            </a:endParaRPr>
          </a:p>
        </p:txBody>
      </p:sp>
      <p:grpSp>
        <p:nvGrpSpPr>
          <p:cNvPr id="230" name="Gruppo 15"/>
          <p:cNvGrpSpPr/>
          <p:nvPr/>
        </p:nvGrpSpPr>
        <p:grpSpPr>
          <a:xfrm>
            <a:off x="496080" y="2121120"/>
            <a:ext cx="8151480" cy="1973160"/>
            <a:chOff x="496080" y="2121120"/>
            <a:chExt cx="8151480" cy="1973160"/>
          </a:xfrm>
        </p:grpSpPr>
        <p:sp>
          <p:nvSpPr>
            <p:cNvPr id="231" name="Shape 2"/>
            <p:cNvSpPr/>
            <p:nvPr/>
          </p:nvSpPr>
          <p:spPr>
            <a:xfrm>
              <a:off x="496080" y="2582280"/>
              <a:ext cx="4013640" cy="1512000"/>
            </a:xfrm>
            <a:prstGeom prst="roundRect">
              <a:avLst>
                <a:gd name="adj" fmla="val 3445"/>
              </a:avLst>
            </a:prstGeom>
            <a:solidFill>
              <a:srgbClr val="ffffff"/>
            </a:solidFill>
            <a:ln w="2286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32" name="Shape 3"/>
            <p:cNvSpPr/>
            <p:nvPr/>
          </p:nvSpPr>
          <p:spPr>
            <a:xfrm>
              <a:off x="496080" y="2121120"/>
              <a:ext cx="3984840" cy="371880"/>
            </a:xfrm>
            <a:prstGeom prst="roundRect">
              <a:avLst>
                <a:gd name="adj" fmla="val 9395"/>
              </a:avLst>
            </a:prstGeom>
            <a:solidFill>
              <a:srgbClr val="d8e7f3"/>
            </a:solidFill>
            <a:ln w="0">
              <a:noFill/>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33" name="Text 4"/>
            <p:cNvSpPr/>
            <p:nvPr/>
          </p:nvSpPr>
          <p:spPr>
            <a:xfrm>
              <a:off x="565200" y="2210040"/>
              <a:ext cx="169776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1" lang="en-US" sz="1500" spc="-1" strike="noStrike">
                  <a:solidFill>
                    <a:srgbClr val="000000"/>
                  </a:solidFill>
                  <a:latin typeface="Lato"/>
                  <a:ea typeface="Lato"/>
                </a:rPr>
                <a:t>Cooperative di gestione</a:t>
              </a:r>
              <a:endParaRPr b="0" lang="it-IT" sz="1500" spc="-1" strike="noStrike">
                <a:solidFill>
                  <a:srgbClr val="000000"/>
                </a:solidFill>
                <a:latin typeface="Arial"/>
              </a:endParaRPr>
            </a:p>
          </p:txBody>
        </p:sp>
        <p:sp>
          <p:nvSpPr>
            <p:cNvPr id="234" name="Text 5"/>
            <p:cNvSpPr/>
            <p:nvPr/>
          </p:nvSpPr>
          <p:spPr>
            <a:xfrm>
              <a:off x="565200" y="2867760"/>
              <a:ext cx="373716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500" spc="-1" strike="noStrike">
                  <a:solidFill>
                    <a:srgbClr val="000000"/>
                  </a:solidFill>
                  <a:latin typeface="Lato"/>
                  <a:ea typeface="Lato"/>
                </a:rPr>
                <a:t>Operano come gestori degli immobili e dei servizi di prossimità, occupandosi di identificazione utenti, gestione ordinaria e amministrativa, accompagnamento sociale</a:t>
              </a:r>
              <a:endParaRPr b="0" lang="it-IT" sz="1500" spc="-1" strike="noStrike">
                <a:solidFill>
                  <a:srgbClr val="000000"/>
                </a:solidFill>
                <a:latin typeface="Arial"/>
              </a:endParaRPr>
            </a:p>
          </p:txBody>
        </p:sp>
        <p:sp>
          <p:nvSpPr>
            <p:cNvPr id="235" name="Shape 6"/>
            <p:cNvSpPr/>
            <p:nvPr/>
          </p:nvSpPr>
          <p:spPr>
            <a:xfrm>
              <a:off x="4633920" y="2558160"/>
              <a:ext cx="4013640" cy="1512000"/>
            </a:xfrm>
            <a:prstGeom prst="roundRect">
              <a:avLst>
                <a:gd name="adj" fmla="val 3445"/>
              </a:avLst>
            </a:prstGeom>
            <a:solidFill>
              <a:srgbClr val="ffffff"/>
            </a:solidFill>
            <a:ln w="2286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36" name="Shape 7"/>
            <p:cNvSpPr/>
            <p:nvPr/>
          </p:nvSpPr>
          <p:spPr>
            <a:xfrm>
              <a:off x="4593240" y="2121120"/>
              <a:ext cx="4013640" cy="371880"/>
            </a:xfrm>
            <a:prstGeom prst="roundRect">
              <a:avLst>
                <a:gd name="adj" fmla="val 9395"/>
              </a:avLst>
            </a:prstGeom>
            <a:solidFill>
              <a:srgbClr val="d8e7f3"/>
            </a:solidFill>
            <a:ln w="0">
              <a:noFill/>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37" name="Text 8"/>
            <p:cNvSpPr/>
            <p:nvPr/>
          </p:nvSpPr>
          <p:spPr>
            <a:xfrm>
              <a:off x="4772160" y="2210040"/>
              <a:ext cx="163476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1" lang="en-US" sz="1500" spc="-1" strike="noStrike">
                  <a:solidFill>
                    <a:srgbClr val="000000"/>
                  </a:solidFill>
                  <a:latin typeface="Lato"/>
                  <a:ea typeface="Lato"/>
                </a:rPr>
                <a:t>Cooperative di inquilini</a:t>
              </a:r>
              <a:endParaRPr b="0" lang="it-IT" sz="1500" spc="-1" strike="noStrike">
                <a:solidFill>
                  <a:srgbClr val="000000"/>
                </a:solidFill>
                <a:latin typeface="Arial"/>
              </a:endParaRPr>
            </a:p>
          </p:txBody>
        </p:sp>
        <p:sp>
          <p:nvSpPr>
            <p:cNvPr id="238" name="Text 9"/>
            <p:cNvSpPr/>
            <p:nvPr/>
          </p:nvSpPr>
          <p:spPr>
            <a:xfrm>
              <a:off x="4772160" y="2870280"/>
              <a:ext cx="3737160" cy="59508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500" spc="-1" strike="noStrike">
                  <a:solidFill>
                    <a:srgbClr val="000000"/>
                  </a:solidFill>
                  <a:latin typeface="Lato"/>
                  <a:ea typeface="Lato"/>
                </a:rPr>
                <a:t>Gli abitanti diventano soci e rappresentano collettivamente i propri interessi, con voce nelle decisioni e rafforzamento del potere contrattuale</a:t>
              </a:r>
              <a:endParaRPr b="0" lang="it-IT" sz="1500" spc="-1" strike="noStrike">
                <a:solidFill>
                  <a:srgbClr val="000000"/>
                </a:solidFill>
                <a:latin typeface="Arial"/>
              </a:endParaRPr>
            </a:p>
          </p:txBody>
        </p:sp>
      </p:grpSp>
      <p:sp>
        <p:nvSpPr>
          <p:cNvPr id="239" name="PlaceHolder 1"/>
          <p:cNvSpPr>
            <a:spLocks noGrp="1"/>
          </p:cNvSpPr>
          <p:nvPr>
            <p:ph type="title"/>
          </p:nvPr>
        </p:nvSpPr>
        <p:spPr>
          <a:xfrm>
            <a:off x="311760" y="4449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Il ruolo centrale delle cooperative</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Text 3"/>
          <p:cNvSpPr/>
          <p:nvPr/>
        </p:nvSpPr>
        <p:spPr>
          <a:xfrm>
            <a:off x="496080" y="993960"/>
            <a:ext cx="8151480" cy="396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400" spc="-1" strike="noStrike">
                <a:solidFill>
                  <a:srgbClr val="000000"/>
                </a:solidFill>
                <a:latin typeface="Lato"/>
                <a:ea typeface="Lato"/>
              </a:rPr>
              <a:t>Il modello Rent to Own produce impatti significativi su tre livelli interconnessi: sociale, economico e istituzionale. </a:t>
            </a:r>
            <a:endParaRPr b="0" lang="it-IT" sz="1400" spc="-1" strike="noStrike">
              <a:solidFill>
                <a:srgbClr val="000000"/>
              </a:solidFill>
              <a:latin typeface="Arial"/>
            </a:endParaRPr>
          </a:p>
          <a:p>
            <a:pPr>
              <a:lnSpc>
                <a:spcPts val="1562"/>
              </a:lnSpc>
            </a:pPr>
            <a:r>
              <a:rPr b="0" lang="en-US" sz="1400" spc="-1" strike="noStrike">
                <a:solidFill>
                  <a:srgbClr val="000000"/>
                </a:solidFill>
                <a:latin typeface="Lato"/>
                <a:ea typeface="Lato"/>
              </a:rPr>
              <a:t>La sua efficacia deriva dalla capacità di trasformare la spesa abitativa in accumulo di capitale.</a:t>
            </a:r>
            <a:endParaRPr b="0" lang="it-IT" sz="1400" spc="-1" strike="noStrike">
              <a:solidFill>
                <a:srgbClr val="000000"/>
              </a:solidFill>
              <a:latin typeface="Arial"/>
            </a:endParaRPr>
          </a:p>
        </p:txBody>
      </p:sp>
      <p:sp>
        <p:nvSpPr>
          <p:cNvPr id="241" name="Text 4"/>
          <p:cNvSpPr/>
          <p:nvPr/>
        </p:nvSpPr>
        <p:spPr>
          <a:xfrm>
            <a:off x="1359360" y="2309760"/>
            <a:ext cx="1634040" cy="193320"/>
          </a:xfrm>
          <a:prstGeom prst="rect">
            <a:avLst/>
          </a:prstGeom>
          <a:noFill/>
          <a:ln w="0">
            <a:noFill/>
          </a:ln>
        </p:spPr>
        <p:style>
          <a:lnRef idx="0"/>
          <a:fillRef idx="0"/>
          <a:effectRef idx="0"/>
          <a:fontRef idx="minor"/>
        </p:style>
        <p:txBody>
          <a:bodyPr wrap="none" lIns="0" rIns="0" tIns="0" bIns="0" anchor="t">
            <a:noAutofit/>
          </a:bodyPr>
          <a:p>
            <a:pPr algn="r">
              <a:lnSpc>
                <a:spcPts val="1500"/>
              </a:lnSpc>
            </a:pPr>
            <a:r>
              <a:rPr b="1" lang="en-US" sz="1600" spc="-1" strike="noStrike">
                <a:solidFill>
                  <a:srgbClr val="000000"/>
                </a:solidFill>
                <a:latin typeface="Lato"/>
                <a:ea typeface="Lato"/>
              </a:rPr>
              <a:t>Impatti sociali</a:t>
            </a:r>
            <a:endParaRPr b="0" lang="it-IT" sz="1600" spc="-1" strike="noStrike">
              <a:solidFill>
                <a:srgbClr val="000000"/>
              </a:solidFill>
              <a:latin typeface="Arial"/>
            </a:endParaRPr>
          </a:p>
        </p:txBody>
      </p:sp>
      <p:sp>
        <p:nvSpPr>
          <p:cNvPr id="242" name="Text 5"/>
          <p:cNvSpPr/>
          <p:nvPr/>
        </p:nvSpPr>
        <p:spPr>
          <a:xfrm>
            <a:off x="188640" y="2512800"/>
            <a:ext cx="2852640" cy="837720"/>
          </a:xfrm>
          <a:prstGeom prst="rect">
            <a:avLst/>
          </a:prstGeom>
          <a:noFill/>
          <a:ln w="0">
            <a:noFill/>
          </a:ln>
        </p:spPr>
        <p:style>
          <a:lnRef idx="0"/>
          <a:fillRef idx="0"/>
          <a:effectRef idx="0"/>
          <a:fontRef idx="minor"/>
        </p:style>
        <p:txBody>
          <a:bodyPr lIns="0" rIns="0" tIns="0" bIns="0" anchor="t">
            <a:noAutofit/>
          </a:bodyPr>
          <a:p>
            <a:pPr algn="r">
              <a:lnSpc>
                <a:spcPts val="1562"/>
              </a:lnSpc>
            </a:pPr>
            <a:r>
              <a:rPr b="0" lang="en-US" sz="1100" spc="-1" strike="noStrike">
                <a:solidFill>
                  <a:srgbClr val="000000"/>
                </a:solidFill>
                <a:latin typeface="Lato"/>
                <a:ea typeface="Lato"/>
              </a:rPr>
              <a:t>Riduzione della precarietà</a:t>
            </a:r>
            <a:endParaRPr b="0" lang="it-IT" sz="1100" spc="-1" strike="noStrike">
              <a:solidFill>
                <a:srgbClr val="000000"/>
              </a:solidFill>
              <a:latin typeface="Arial"/>
            </a:endParaRPr>
          </a:p>
          <a:p>
            <a:pPr algn="r">
              <a:lnSpc>
                <a:spcPts val="1562"/>
              </a:lnSpc>
            </a:pPr>
            <a:r>
              <a:rPr b="0" lang="en-US" sz="1100" spc="-1" strike="noStrike">
                <a:solidFill>
                  <a:srgbClr val="000000"/>
                </a:solidFill>
                <a:latin typeface="Lato"/>
                <a:ea typeface="Lato"/>
              </a:rPr>
              <a:t>Abitativa, aumento dell'autonomia economica</a:t>
            </a:r>
            <a:endParaRPr b="0" lang="it-IT" sz="1100" spc="-1" strike="noStrike">
              <a:solidFill>
                <a:srgbClr val="000000"/>
              </a:solidFill>
              <a:latin typeface="Arial"/>
            </a:endParaRPr>
          </a:p>
          <a:p>
            <a:pPr algn="r">
              <a:lnSpc>
                <a:spcPts val="1562"/>
              </a:lnSpc>
            </a:pPr>
            <a:r>
              <a:rPr b="0" lang="en-US" sz="1100" spc="-1" strike="noStrike">
                <a:solidFill>
                  <a:srgbClr val="000000"/>
                </a:solidFill>
                <a:latin typeface="Lato"/>
                <a:ea typeface="Lato"/>
              </a:rPr>
              <a:t>Promozione della coesione comunitaria</a:t>
            </a:r>
            <a:endParaRPr b="0" lang="it-IT" sz="1100" spc="-1" strike="noStrike">
              <a:solidFill>
                <a:srgbClr val="000000"/>
              </a:solidFill>
              <a:latin typeface="Arial"/>
            </a:endParaRPr>
          </a:p>
        </p:txBody>
      </p:sp>
      <p:pic>
        <p:nvPicPr>
          <p:cNvPr id="243" name="Image 1" descr="preencoded.png"/>
          <p:cNvPicPr/>
          <p:nvPr/>
        </p:nvPicPr>
        <p:blipFill>
          <a:blip r:embed="rId1"/>
          <a:stretch/>
        </p:blipFill>
        <p:spPr>
          <a:xfrm>
            <a:off x="3145320" y="1841760"/>
            <a:ext cx="2852640" cy="2852640"/>
          </a:xfrm>
          <a:prstGeom prst="rect">
            <a:avLst/>
          </a:prstGeom>
          <a:ln w="0">
            <a:noFill/>
          </a:ln>
        </p:spPr>
      </p:pic>
      <p:sp>
        <p:nvSpPr>
          <p:cNvPr id="244" name="Text 6"/>
          <p:cNvSpPr/>
          <p:nvPr/>
        </p:nvSpPr>
        <p:spPr>
          <a:xfrm>
            <a:off x="6184440" y="2126160"/>
            <a:ext cx="1550160" cy="193320"/>
          </a:xfrm>
          <a:prstGeom prst="rect">
            <a:avLst/>
          </a:prstGeom>
          <a:noFill/>
          <a:ln w="0">
            <a:noFill/>
          </a:ln>
        </p:spPr>
        <p:style>
          <a:lnRef idx="0"/>
          <a:fillRef idx="0"/>
          <a:effectRef idx="0"/>
          <a:fontRef idx="minor"/>
        </p:style>
        <p:txBody>
          <a:bodyPr wrap="none" lIns="0" rIns="0" tIns="0" bIns="0" anchor="t">
            <a:noAutofit/>
          </a:bodyPr>
          <a:p>
            <a:pPr algn="r">
              <a:lnSpc>
                <a:spcPts val="1500"/>
              </a:lnSpc>
            </a:pPr>
            <a:r>
              <a:rPr b="1" lang="en-US" sz="1600" spc="-1" strike="noStrike">
                <a:solidFill>
                  <a:srgbClr val="000000"/>
                </a:solidFill>
                <a:latin typeface="Lato"/>
                <a:ea typeface="Lato"/>
              </a:rPr>
              <a:t>Impatti economici</a:t>
            </a:r>
            <a:endParaRPr b="0" lang="it-IT" sz="1600" spc="-1" strike="noStrike">
              <a:solidFill>
                <a:srgbClr val="000000"/>
              </a:solidFill>
              <a:latin typeface="Arial"/>
            </a:endParaRPr>
          </a:p>
        </p:txBody>
      </p:sp>
      <p:sp>
        <p:nvSpPr>
          <p:cNvPr id="245" name="Text 7"/>
          <p:cNvSpPr/>
          <p:nvPr/>
        </p:nvSpPr>
        <p:spPr>
          <a:xfrm>
            <a:off x="6102360" y="2341800"/>
            <a:ext cx="2959200" cy="154404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100" spc="-1" strike="noStrike">
                <a:solidFill>
                  <a:srgbClr val="000000"/>
                </a:solidFill>
                <a:latin typeface="Lato"/>
                <a:ea typeface="Lato"/>
              </a:rPr>
              <a:t>Miglioramento della bancabilità,</a:t>
            </a:r>
            <a:endParaRPr b="0" lang="it-IT" sz="1100" spc="-1" strike="noStrike">
              <a:solidFill>
                <a:srgbClr val="000000"/>
              </a:solidFill>
              <a:latin typeface="Arial"/>
            </a:endParaRPr>
          </a:p>
          <a:p>
            <a:pPr>
              <a:lnSpc>
                <a:spcPts val="1562"/>
              </a:lnSpc>
            </a:pPr>
            <a:r>
              <a:rPr b="0" lang="en-US" sz="1100" spc="-1" strike="noStrike">
                <a:solidFill>
                  <a:srgbClr val="000000"/>
                </a:solidFill>
                <a:latin typeface="Lato"/>
                <a:ea typeface="Lato"/>
              </a:rPr>
              <a:t>Riduzione interventi pubblici emergenziali</a:t>
            </a:r>
            <a:endParaRPr b="0" lang="it-IT" sz="1100" spc="-1" strike="noStrike">
              <a:solidFill>
                <a:srgbClr val="000000"/>
              </a:solidFill>
              <a:latin typeface="Arial"/>
            </a:endParaRPr>
          </a:p>
          <a:p>
            <a:pPr>
              <a:lnSpc>
                <a:spcPts val="1562"/>
              </a:lnSpc>
            </a:pPr>
            <a:r>
              <a:rPr b="0" lang="en-US" sz="1100" spc="-1" strike="noStrike">
                <a:solidFill>
                  <a:srgbClr val="000000"/>
                </a:solidFill>
                <a:latin typeface="Lato"/>
                <a:ea typeface="Lato"/>
              </a:rPr>
              <a:t>Accumulo patrimoniale</a:t>
            </a:r>
            <a:endParaRPr b="0" lang="it-IT" sz="1100" spc="-1" strike="noStrike">
              <a:solidFill>
                <a:srgbClr val="000000"/>
              </a:solidFill>
              <a:latin typeface="Arial"/>
            </a:endParaRPr>
          </a:p>
        </p:txBody>
      </p:sp>
      <p:pic>
        <p:nvPicPr>
          <p:cNvPr id="246" name="Image 3" descr="preencoded.png"/>
          <p:cNvPicPr/>
          <p:nvPr/>
        </p:nvPicPr>
        <p:blipFill>
          <a:blip r:embed="rId2"/>
          <a:stretch/>
        </p:blipFill>
        <p:spPr>
          <a:xfrm>
            <a:off x="3145320" y="1841760"/>
            <a:ext cx="2852640" cy="2852640"/>
          </a:xfrm>
          <a:prstGeom prst="rect">
            <a:avLst/>
          </a:prstGeom>
          <a:ln w="0">
            <a:noFill/>
          </a:ln>
        </p:spPr>
      </p:pic>
      <p:sp>
        <p:nvSpPr>
          <p:cNvPr id="247" name="Text 8"/>
          <p:cNvSpPr/>
          <p:nvPr/>
        </p:nvSpPr>
        <p:spPr>
          <a:xfrm>
            <a:off x="6102360" y="3521520"/>
            <a:ext cx="155016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1" lang="en-US" sz="1600" spc="-1" strike="noStrike">
                <a:solidFill>
                  <a:srgbClr val="000000"/>
                </a:solidFill>
                <a:latin typeface="Lato"/>
                <a:ea typeface="Lato"/>
              </a:rPr>
              <a:t>Impatti istituzionali</a:t>
            </a:r>
            <a:endParaRPr b="0" lang="it-IT" sz="1600" spc="-1" strike="noStrike">
              <a:solidFill>
                <a:srgbClr val="000000"/>
              </a:solidFill>
              <a:latin typeface="Arial"/>
            </a:endParaRPr>
          </a:p>
        </p:txBody>
      </p:sp>
      <p:sp>
        <p:nvSpPr>
          <p:cNvPr id="248" name="Text 9"/>
          <p:cNvSpPr/>
          <p:nvPr/>
        </p:nvSpPr>
        <p:spPr>
          <a:xfrm>
            <a:off x="6102360" y="3828600"/>
            <a:ext cx="2803320" cy="396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100" spc="-1" strike="noStrike">
                <a:solidFill>
                  <a:srgbClr val="000000"/>
                </a:solidFill>
                <a:latin typeface="Lato"/>
                <a:ea typeface="Lato"/>
              </a:rPr>
              <a:t>Nuove forme di partenariato pubblico-private</a:t>
            </a:r>
            <a:endParaRPr b="0" lang="it-IT" sz="1100" spc="-1" strike="noStrike">
              <a:solidFill>
                <a:srgbClr val="000000"/>
              </a:solidFill>
              <a:latin typeface="Arial"/>
            </a:endParaRPr>
          </a:p>
          <a:p>
            <a:pPr>
              <a:lnSpc>
                <a:spcPts val="1562"/>
              </a:lnSpc>
            </a:pPr>
            <a:r>
              <a:rPr b="0" lang="en-US" sz="1100" spc="-1" strike="noStrike">
                <a:solidFill>
                  <a:srgbClr val="000000"/>
                </a:solidFill>
                <a:latin typeface="Lato"/>
                <a:ea typeface="Lato"/>
              </a:rPr>
              <a:t>Superamento approcci emergenziali</a:t>
            </a:r>
            <a:endParaRPr b="0" lang="it-IT" sz="1100" spc="-1" strike="noStrike">
              <a:solidFill>
                <a:srgbClr val="000000"/>
              </a:solidFill>
              <a:latin typeface="Arial"/>
            </a:endParaRPr>
          </a:p>
        </p:txBody>
      </p:sp>
      <p:pic>
        <p:nvPicPr>
          <p:cNvPr id="249" name="Image 5" descr="preencoded.png"/>
          <p:cNvPicPr/>
          <p:nvPr/>
        </p:nvPicPr>
        <p:blipFill>
          <a:blip r:embed="rId3"/>
          <a:stretch/>
        </p:blipFill>
        <p:spPr>
          <a:xfrm>
            <a:off x="3145320" y="1841760"/>
            <a:ext cx="2852640" cy="2852640"/>
          </a:xfrm>
          <a:prstGeom prst="rect">
            <a:avLst/>
          </a:prstGeom>
          <a:ln w="0">
            <a:noFill/>
          </a:ln>
        </p:spPr>
      </p:pic>
      <p:sp>
        <p:nvSpPr>
          <p:cNvPr id="250" name="PlaceHolder 1"/>
          <p:cNvSpPr>
            <a:spLocks noGrp="1"/>
          </p:cNvSpPr>
          <p:nvPr>
            <p:ph type="title"/>
          </p:nvPr>
        </p:nvSpPr>
        <p:spPr>
          <a:xfrm>
            <a:off x="385560" y="36756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Gli impatti attesi del modello</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Titolo 6"/>
          <p:cNvSpPr/>
          <p:nvPr/>
        </p:nvSpPr>
        <p:spPr>
          <a:xfrm>
            <a:off x="432720" y="503280"/>
            <a:ext cx="7416000" cy="1279440"/>
          </a:xfrm>
          <a:prstGeom prst="rect">
            <a:avLst/>
          </a:prstGeom>
          <a:noFill/>
          <a:ln w="0">
            <a:noFill/>
          </a:ln>
        </p:spPr>
        <p:style>
          <a:lnRef idx="0"/>
          <a:fillRef idx="0"/>
          <a:effectRef idx="0"/>
          <a:fontRef idx="minor"/>
        </p:style>
        <p:txBody>
          <a:bodyPr lIns="0" rIns="0" tIns="0" bIns="0" anchor="t">
            <a:spAutoFit/>
          </a:bodyPr>
          <a:p>
            <a:pPr>
              <a:lnSpc>
                <a:spcPct val="100000"/>
              </a:lnSpc>
            </a:pPr>
            <a:r>
              <a:rPr b="1" lang="it-IT" sz="2800" spc="-1" strike="noStrike">
                <a:solidFill>
                  <a:schemeClr val="dk1"/>
                </a:solidFill>
                <a:latin typeface="Lato"/>
                <a:ea typeface="Lato"/>
              </a:rPr>
              <a:t>Simulazione risparmio di spesa per inquilino</a:t>
            </a:r>
            <a:br>
              <a:rPr sz="2800"/>
            </a:br>
            <a:endParaRPr b="0" lang="it-IT" sz="2800" spc="-1" strike="noStrike">
              <a:solidFill>
                <a:srgbClr val="000000"/>
              </a:solidFill>
              <a:latin typeface="Arial"/>
            </a:endParaRPr>
          </a:p>
        </p:txBody>
      </p:sp>
      <p:sp>
        <p:nvSpPr>
          <p:cNvPr id="252" name="Rectangle 7"/>
          <p:cNvSpPr/>
          <p:nvPr/>
        </p:nvSpPr>
        <p:spPr>
          <a:xfrm>
            <a:off x="-54000" y="959040"/>
            <a:ext cx="6107760" cy="3924720"/>
          </a:xfrm>
          <a:prstGeom prst="rect">
            <a:avLst/>
          </a:prstGeom>
          <a:noFill/>
          <a:ln w="0">
            <a:noFill/>
          </a:ln>
        </p:spPr>
        <p:style>
          <a:lnRef idx="0"/>
          <a:fillRef idx="0"/>
          <a:effectRef idx="0"/>
          <a:fontRef idx="minor"/>
        </p:style>
        <p:txBody>
          <a:bodyPr numCol="1" spcCol="0" wrap="none" lIns="68400" rIns="68400" tIns="34200" bIns="34200" anchor="ctr">
            <a:spAutoFit/>
          </a:bodyPr>
          <a:p>
            <a:pPr marL="114480">
              <a:lnSpc>
                <a:spcPct val="115000"/>
              </a:lnSpc>
            </a:pPr>
            <a:r>
              <a:rPr b="1" lang="it-IT" sz="1100" spc="-1" strike="noStrike">
                <a:solidFill>
                  <a:srgbClr val="000000"/>
                </a:solidFill>
                <a:latin typeface="Lato"/>
                <a:ea typeface="Lato"/>
              </a:rPr>
              <a:t>ASSUMPTION</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Periodo di analisi: 10–25 anni</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Affitto medio: 1.000 €/mese → 120.000 € ogni 10 anni</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Prezzo abitazione di riferimento: 274.000 € (capitale + interessi)</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Mutuo: 25 anni di ammortamento</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Modello con capitalizzazione: 40% dell’affitto capitalizzato (48.000 € in 10 anni)</a:t>
            </a:r>
            <a:endParaRPr b="0" lang="it-IT" sz="1100" spc="-1" strike="noStrike">
              <a:solidFill>
                <a:srgbClr val="000000"/>
              </a:solidFill>
              <a:latin typeface="Arial"/>
            </a:endParaRPr>
          </a:p>
          <a:p>
            <a:pPr marL="114480">
              <a:lnSpc>
                <a:spcPct val="115000"/>
              </a:lnSpc>
            </a:pPr>
            <a:endParaRPr b="0" lang="it-IT" sz="1100" spc="-1" strike="noStrike">
              <a:solidFill>
                <a:srgbClr val="000000"/>
              </a:solidFill>
              <a:latin typeface="Arial"/>
            </a:endParaRPr>
          </a:p>
          <a:p>
            <a:pPr marL="114480">
              <a:lnSpc>
                <a:spcPct val="115000"/>
              </a:lnSpc>
            </a:pPr>
            <a:r>
              <a:rPr b="1" lang="it-IT" sz="1100" spc="-1" strike="noStrike">
                <a:solidFill>
                  <a:srgbClr val="000000"/>
                </a:solidFill>
                <a:latin typeface="Lato"/>
                <a:ea typeface="Lato"/>
              </a:rPr>
              <a:t>INQUILINO INCLUSO NEL MODELLO</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Ipotesi 1: Dopo 10 anni acquista casa → prezzo netto 220.000 €, mutuo 736€/mese</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Ipotesi 2:  non acquista → riceve indietro 48.000 €</a:t>
            </a:r>
            <a:endParaRPr b="0" lang="it-IT" sz="1100" spc="-1" strike="noStrike">
              <a:solidFill>
                <a:srgbClr val="000000"/>
              </a:solidFill>
              <a:latin typeface="Arial"/>
            </a:endParaRPr>
          </a:p>
          <a:p>
            <a:pPr marL="114480">
              <a:lnSpc>
                <a:spcPct val="115000"/>
              </a:lnSpc>
            </a:pPr>
            <a:endParaRPr b="0" lang="it-IT" sz="1100" spc="-1" strike="noStrike">
              <a:solidFill>
                <a:srgbClr val="000000"/>
              </a:solidFill>
              <a:latin typeface="Arial"/>
            </a:endParaRPr>
          </a:p>
          <a:p>
            <a:pPr marL="114480">
              <a:lnSpc>
                <a:spcPct val="115000"/>
              </a:lnSpc>
            </a:pPr>
            <a:r>
              <a:rPr b="1" lang="it-IT" sz="1100" spc="-1" strike="noStrike">
                <a:solidFill>
                  <a:srgbClr val="000000"/>
                </a:solidFill>
                <a:latin typeface="Lato"/>
                <a:ea typeface="Lato"/>
              </a:rPr>
              <a:t>Inquilino non incluso nel modello</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Nessuna capitalizzazione, stesso affitto pagato (120.000 in 10 anni)</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Mutuo sempre su 274.000 €, rata 913€/mese</a:t>
            </a:r>
            <a:endParaRPr b="0" lang="it-IT" sz="1100" spc="-1" strike="noStrike">
              <a:solidFill>
                <a:srgbClr val="000000"/>
              </a:solidFill>
              <a:latin typeface="Arial"/>
            </a:endParaRPr>
          </a:p>
          <a:p>
            <a:pPr marL="114480">
              <a:lnSpc>
                <a:spcPct val="115000"/>
              </a:lnSpc>
            </a:pPr>
            <a:endParaRPr b="0" lang="it-IT" sz="1100" spc="-1" strike="noStrike">
              <a:solidFill>
                <a:srgbClr val="000000"/>
              </a:solidFill>
              <a:latin typeface="Arial"/>
            </a:endParaRPr>
          </a:p>
          <a:p>
            <a:pPr marL="114480">
              <a:lnSpc>
                <a:spcPct val="115000"/>
              </a:lnSpc>
            </a:pPr>
            <a:r>
              <a:rPr b="1" lang="it-IT" sz="1100" spc="-1" strike="noStrike">
                <a:solidFill>
                  <a:srgbClr val="000000"/>
                </a:solidFill>
                <a:latin typeface="Lato"/>
                <a:ea typeface="Lato"/>
              </a:rPr>
              <a:t>Risparmi dell’inquilino incluso</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+54.000 € (dopo 10 anni)</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+114.000 € (dopo 15 anni)</a:t>
            </a:r>
            <a:endParaRPr b="0" lang="it-IT" sz="1100" spc="-1" strike="noStrike">
              <a:solidFill>
                <a:srgbClr val="000000"/>
              </a:solidFill>
              <a:latin typeface="Arial"/>
            </a:endParaRPr>
          </a:p>
          <a:p>
            <a:pPr marL="114480">
              <a:lnSpc>
                <a:spcPct val="115000"/>
              </a:lnSpc>
            </a:pPr>
            <a:r>
              <a:rPr b="0" lang="it-IT" sz="1100" spc="-1" strike="noStrike">
                <a:solidFill>
                  <a:srgbClr val="000000"/>
                </a:solidFill>
                <a:latin typeface="Lato"/>
                <a:ea typeface="Lato"/>
              </a:rPr>
              <a:t>+174.000 € (dopo 20 anni)</a:t>
            </a:r>
            <a:endParaRPr b="0" lang="it-IT" sz="1100" spc="-1" strike="noStrike">
              <a:solidFill>
                <a:srgbClr val="000000"/>
              </a:solidFill>
              <a:latin typeface="Arial"/>
            </a:endParaRPr>
          </a:p>
          <a:p>
            <a:pPr marL="114480">
              <a:lnSpc>
                <a:spcPct val="100000"/>
              </a:lnSpc>
            </a:pPr>
            <a:endParaRPr b="0" lang="it-IT" sz="134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Text 3"/>
          <p:cNvSpPr/>
          <p:nvPr/>
        </p:nvSpPr>
        <p:spPr>
          <a:xfrm>
            <a:off x="401040" y="839880"/>
            <a:ext cx="5708160" cy="396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400" spc="-1" strike="noStrike">
                <a:solidFill>
                  <a:srgbClr val="000000"/>
                </a:solidFill>
                <a:latin typeface="Source Sans Pro"/>
                <a:ea typeface="Source Sans Pro"/>
              </a:rPr>
              <a:t>Una stima preliminare di Social Return on Investment (SROI) quantifica il valore sociale generato dal modello attraverso tre categorie di outcome monetizzabili.</a:t>
            </a:r>
            <a:endParaRPr b="0" lang="it-IT" sz="1400" spc="-1" strike="noStrike">
              <a:solidFill>
                <a:srgbClr val="000000"/>
              </a:solidFill>
              <a:latin typeface="Arial"/>
            </a:endParaRPr>
          </a:p>
        </p:txBody>
      </p:sp>
      <p:sp>
        <p:nvSpPr>
          <p:cNvPr id="254" name="Shape 4"/>
          <p:cNvSpPr/>
          <p:nvPr/>
        </p:nvSpPr>
        <p:spPr>
          <a:xfrm>
            <a:off x="415440" y="1681920"/>
            <a:ext cx="278640" cy="278640"/>
          </a:xfrm>
          <a:prstGeom prst="roundRect">
            <a:avLst>
              <a:gd name="adj" fmla="val 18670"/>
            </a:avLst>
          </a:prstGeom>
          <a:solidFill>
            <a:srgbClr val="d8e7f3"/>
          </a:solidFill>
          <a:ln w="762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55" name="Text 5"/>
          <p:cNvSpPr/>
          <p:nvPr/>
        </p:nvSpPr>
        <p:spPr>
          <a:xfrm>
            <a:off x="461880" y="1747440"/>
            <a:ext cx="185760" cy="232200"/>
          </a:xfrm>
          <a:prstGeom prst="rect">
            <a:avLst/>
          </a:prstGeom>
          <a:noFill/>
          <a:ln w="0">
            <a:noFill/>
          </a:ln>
        </p:spPr>
        <p:style>
          <a:lnRef idx="0"/>
          <a:fillRef idx="0"/>
          <a:effectRef idx="0"/>
          <a:fontRef idx="minor"/>
        </p:style>
        <p:txBody>
          <a:bodyPr wrap="none" lIns="0" rIns="0" tIns="0" bIns="0" anchor="t">
            <a:noAutofit/>
          </a:bodyPr>
          <a:p>
            <a:pPr algn="ctr">
              <a:lnSpc>
                <a:spcPts val="1437"/>
              </a:lnSpc>
            </a:pPr>
            <a:r>
              <a:rPr b="0" lang="en-US" sz="1440" spc="-1" strike="noStrike">
                <a:solidFill>
                  <a:srgbClr val="000000"/>
                </a:solidFill>
                <a:latin typeface="Roobert Semi Bold"/>
                <a:ea typeface="Roobert Semi Bold"/>
              </a:rPr>
              <a:t>1</a:t>
            </a:r>
            <a:endParaRPr b="0" lang="it-IT" sz="1440" spc="-1" strike="noStrike">
              <a:solidFill>
                <a:srgbClr val="000000"/>
              </a:solidFill>
              <a:latin typeface="Arial"/>
            </a:endParaRPr>
          </a:p>
        </p:txBody>
      </p:sp>
      <p:sp>
        <p:nvSpPr>
          <p:cNvPr id="256" name="Text 6"/>
          <p:cNvSpPr/>
          <p:nvPr/>
        </p:nvSpPr>
        <p:spPr>
          <a:xfrm>
            <a:off x="803880" y="1711800"/>
            <a:ext cx="245304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1" lang="en-US" sz="1400" spc="-1" strike="noStrike">
                <a:solidFill>
                  <a:srgbClr val="000000"/>
                </a:solidFill>
                <a:latin typeface="Lato"/>
                <a:ea typeface="Lato"/>
              </a:rPr>
              <a:t>Capitale accumulato dagli inquilini</a:t>
            </a:r>
            <a:endParaRPr b="0" lang="it-IT" sz="1400" spc="-1" strike="noStrike">
              <a:solidFill>
                <a:srgbClr val="000000"/>
              </a:solidFill>
              <a:latin typeface="Arial"/>
            </a:endParaRPr>
          </a:p>
        </p:txBody>
      </p:sp>
      <p:sp>
        <p:nvSpPr>
          <p:cNvPr id="257" name="Text 7"/>
          <p:cNvSpPr/>
          <p:nvPr/>
        </p:nvSpPr>
        <p:spPr>
          <a:xfrm>
            <a:off x="837000" y="1889640"/>
            <a:ext cx="4319280" cy="396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200" spc="-1" strike="noStrike">
                <a:solidFill>
                  <a:srgbClr val="000000"/>
                </a:solidFill>
                <a:latin typeface="Lato"/>
                <a:ea typeface="Lato"/>
              </a:rPr>
              <a:t>Trasferimento diretto di valore patrimoniale verso soggetti senza capacità di accumulo</a:t>
            </a:r>
            <a:endParaRPr b="0" lang="it-IT" sz="1200" spc="-1" strike="noStrike">
              <a:solidFill>
                <a:srgbClr val="000000"/>
              </a:solidFill>
              <a:latin typeface="Arial"/>
            </a:endParaRPr>
          </a:p>
        </p:txBody>
      </p:sp>
      <p:sp>
        <p:nvSpPr>
          <p:cNvPr id="258" name="Shape 8"/>
          <p:cNvSpPr/>
          <p:nvPr/>
        </p:nvSpPr>
        <p:spPr>
          <a:xfrm>
            <a:off x="415440" y="2637720"/>
            <a:ext cx="278640" cy="278640"/>
          </a:xfrm>
          <a:prstGeom prst="roundRect">
            <a:avLst>
              <a:gd name="adj" fmla="val 18670"/>
            </a:avLst>
          </a:prstGeom>
          <a:solidFill>
            <a:srgbClr val="d8e7f3"/>
          </a:solidFill>
          <a:ln w="762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59" name="Text 9"/>
          <p:cNvSpPr/>
          <p:nvPr/>
        </p:nvSpPr>
        <p:spPr>
          <a:xfrm>
            <a:off x="461880" y="2703240"/>
            <a:ext cx="185760" cy="232200"/>
          </a:xfrm>
          <a:prstGeom prst="rect">
            <a:avLst/>
          </a:prstGeom>
          <a:noFill/>
          <a:ln w="0">
            <a:noFill/>
          </a:ln>
        </p:spPr>
        <p:style>
          <a:lnRef idx="0"/>
          <a:fillRef idx="0"/>
          <a:effectRef idx="0"/>
          <a:fontRef idx="minor"/>
        </p:style>
        <p:txBody>
          <a:bodyPr wrap="none" lIns="0" rIns="0" tIns="0" bIns="0" anchor="t">
            <a:noAutofit/>
          </a:bodyPr>
          <a:p>
            <a:pPr algn="ctr">
              <a:lnSpc>
                <a:spcPts val="1437"/>
              </a:lnSpc>
            </a:pPr>
            <a:r>
              <a:rPr b="0" lang="en-US" sz="1440" spc="-1" strike="noStrike">
                <a:solidFill>
                  <a:srgbClr val="000000"/>
                </a:solidFill>
                <a:latin typeface="Roobert Semi Bold"/>
                <a:ea typeface="Roobert Semi Bold"/>
              </a:rPr>
              <a:t>2</a:t>
            </a:r>
            <a:endParaRPr b="0" lang="it-IT" sz="1440" spc="-1" strike="noStrike">
              <a:solidFill>
                <a:srgbClr val="000000"/>
              </a:solidFill>
              <a:latin typeface="Arial"/>
            </a:endParaRPr>
          </a:p>
        </p:txBody>
      </p:sp>
      <p:sp>
        <p:nvSpPr>
          <p:cNvPr id="260" name="Text 10"/>
          <p:cNvSpPr/>
          <p:nvPr/>
        </p:nvSpPr>
        <p:spPr>
          <a:xfrm>
            <a:off x="803880" y="2667600"/>
            <a:ext cx="197424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1" lang="en-US" sz="1400" spc="-1" strike="noStrike">
                <a:solidFill>
                  <a:srgbClr val="000000"/>
                </a:solidFill>
                <a:latin typeface="Lato"/>
                <a:ea typeface="Lato"/>
              </a:rPr>
              <a:t>Risparmio di spesa pubblica</a:t>
            </a:r>
            <a:endParaRPr b="0" lang="it-IT" sz="1400" spc="-1" strike="noStrike">
              <a:solidFill>
                <a:srgbClr val="000000"/>
              </a:solidFill>
              <a:latin typeface="Arial"/>
            </a:endParaRPr>
          </a:p>
        </p:txBody>
      </p:sp>
      <p:sp>
        <p:nvSpPr>
          <p:cNvPr id="261" name="Text 11"/>
          <p:cNvSpPr/>
          <p:nvPr/>
        </p:nvSpPr>
        <p:spPr>
          <a:xfrm>
            <a:off x="803880" y="2935800"/>
            <a:ext cx="3928320" cy="193320"/>
          </a:xfrm>
          <a:prstGeom prst="rect">
            <a:avLst/>
          </a:prstGeom>
          <a:noFill/>
          <a:ln w="0">
            <a:noFill/>
          </a:ln>
        </p:spPr>
        <p:style>
          <a:lnRef idx="0"/>
          <a:fillRef idx="0"/>
          <a:effectRef idx="0"/>
          <a:fontRef idx="minor"/>
        </p:style>
        <p:txBody>
          <a:bodyPr wrap="none" lIns="0" rIns="0" tIns="0" bIns="0" anchor="t">
            <a:noAutofit/>
          </a:bodyPr>
          <a:p>
            <a:pPr>
              <a:lnSpc>
                <a:spcPts val="1562"/>
              </a:lnSpc>
            </a:pPr>
            <a:r>
              <a:rPr b="0" lang="en-US" sz="1200" spc="-1" strike="noStrike">
                <a:solidFill>
                  <a:srgbClr val="000000"/>
                </a:solidFill>
                <a:latin typeface="Lato"/>
                <a:ea typeface="Lato"/>
              </a:rPr>
              <a:t>Riduzione del ricorso a misure di emergenza abitativa e</a:t>
            </a:r>
            <a:endParaRPr b="0" lang="it-IT" sz="1200" spc="-1" strike="noStrike">
              <a:solidFill>
                <a:srgbClr val="000000"/>
              </a:solidFill>
              <a:latin typeface="Arial"/>
            </a:endParaRPr>
          </a:p>
          <a:p>
            <a:pPr>
              <a:lnSpc>
                <a:spcPts val="1562"/>
              </a:lnSpc>
            </a:pPr>
            <a:r>
              <a:rPr b="0" lang="en-US" sz="1200" spc="-1" strike="noStrike">
                <a:solidFill>
                  <a:srgbClr val="000000"/>
                </a:solidFill>
                <a:latin typeface="Lato"/>
                <a:ea typeface="Lato"/>
              </a:rPr>
              <a:t>sostegno all'affitto</a:t>
            </a:r>
            <a:endParaRPr b="0" lang="it-IT" sz="1200" spc="-1" strike="noStrike">
              <a:solidFill>
                <a:srgbClr val="000000"/>
              </a:solidFill>
              <a:latin typeface="Arial"/>
            </a:endParaRPr>
          </a:p>
        </p:txBody>
      </p:sp>
      <p:sp>
        <p:nvSpPr>
          <p:cNvPr id="262" name="Shape 12"/>
          <p:cNvSpPr/>
          <p:nvPr/>
        </p:nvSpPr>
        <p:spPr>
          <a:xfrm>
            <a:off x="415440" y="3395160"/>
            <a:ext cx="278640" cy="278640"/>
          </a:xfrm>
          <a:prstGeom prst="roundRect">
            <a:avLst>
              <a:gd name="adj" fmla="val 18670"/>
            </a:avLst>
          </a:prstGeom>
          <a:solidFill>
            <a:srgbClr val="d8e7f3"/>
          </a:solidFill>
          <a:ln w="7620">
            <a:solidFill>
              <a:srgbClr val="becdd9"/>
            </a:solidFill>
            <a:round/>
          </a:ln>
        </p:spPr>
        <p:style>
          <a:lnRef idx="0"/>
          <a:fillRef idx="0"/>
          <a:effectRef idx="0"/>
          <a:fontRef idx="minor"/>
        </p:style>
        <p:txBody>
          <a:bodyPr lIns="90000" rIns="90000" tIns="45000" bIns="45000" anchor="t">
            <a:noAutofit/>
          </a:bodyPr>
          <a:p>
            <a:pPr>
              <a:lnSpc>
                <a:spcPct val="100000"/>
              </a:lnSpc>
            </a:pPr>
            <a:endParaRPr b="0" lang="it-IT" sz="1400" spc="-1" strike="noStrike">
              <a:solidFill>
                <a:srgbClr val="000000"/>
              </a:solidFill>
              <a:latin typeface="Arial"/>
              <a:ea typeface="Arial"/>
            </a:endParaRPr>
          </a:p>
        </p:txBody>
      </p:sp>
      <p:sp>
        <p:nvSpPr>
          <p:cNvPr id="263" name="Text 13"/>
          <p:cNvSpPr/>
          <p:nvPr/>
        </p:nvSpPr>
        <p:spPr>
          <a:xfrm>
            <a:off x="461880" y="3460680"/>
            <a:ext cx="185760" cy="232200"/>
          </a:xfrm>
          <a:prstGeom prst="rect">
            <a:avLst/>
          </a:prstGeom>
          <a:noFill/>
          <a:ln w="0">
            <a:noFill/>
          </a:ln>
        </p:spPr>
        <p:style>
          <a:lnRef idx="0"/>
          <a:fillRef idx="0"/>
          <a:effectRef idx="0"/>
          <a:fontRef idx="minor"/>
        </p:style>
        <p:txBody>
          <a:bodyPr wrap="none" lIns="0" rIns="0" tIns="0" bIns="0" anchor="t">
            <a:noAutofit/>
          </a:bodyPr>
          <a:p>
            <a:pPr algn="ctr">
              <a:lnSpc>
                <a:spcPts val="1437"/>
              </a:lnSpc>
            </a:pPr>
            <a:r>
              <a:rPr b="0" lang="en-US" sz="1440" spc="-1" strike="noStrike">
                <a:solidFill>
                  <a:srgbClr val="000000"/>
                </a:solidFill>
                <a:latin typeface="Roobert Semi Bold"/>
                <a:ea typeface="Roobert Semi Bold"/>
              </a:rPr>
              <a:t>3</a:t>
            </a:r>
            <a:endParaRPr b="0" lang="it-IT" sz="1440" spc="-1" strike="noStrike">
              <a:solidFill>
                <a:srgbClr val="000000"/>
              </a:solidFill>
              <a:latin typeface="Arial"/>
            </a:endParaRPr>
          </a:p>
        </p:txBody>
      </p:sp>
      <p:sp>
        <p:nvSpPr>
          <p:cNvPr id="264" name="Text 14"/>
          <p:cNvSpPr/>
          <p:nvPr/>
        </p:nvSpPr>
        <p:spPr>
          <a:xfrm>
            <a:off x="803880" y="3425040"/>
            <a:ext cx="2192400" cy="193320"/>
          </a:xfrm>
          <a:prstGeom prst="rect">
            <a:avLst/>
          </a:prstGeom>
          <a:noFill/>
          <a:ln w="0">
            <a:noFill/>
          </a:ln>
        </p:spPr>
        <p:style>
          <a:lnRef idx="0"/>
          <a:fillRef idx="0"/>
          <a:effectRef idx="0"/>
          <a:fontRef idx="minor"/>
        </p:style>
        <p:txBody>
          <a:bodyPr wrap="none" lIns="0" rIns="0" tIns="0" bIns="0" anchor="t">
            <a:noAutofit/>
          </a:bodyPr>
          <a:p>
            <a:pPr>
              <a:lnSpc>
                <a:spcPts val="1500"/>
              </a:lnSpc>
            </a:pPr>
            <a:r>
              <a:rPr b="1" lang="en-US" sz="1400" spc="-1" strike="noStrike">
                <a:solidFill>
                  <a:srgbClr val="000000"/>
                </a:solidFill>
                <a:latin typeface="Source Sans Pro"/>
                <a:ea typeface="Source Sans Pro"/>
              </a:rPr>
              <a:t>Anticipo accesso alla proprietà</a:t>
            </a:r>
            <a:endParaRPr b="0" lang="it-IT" sz="1400" spc="-1" strike="noStrike">
              <a:solidFill>
                <a:srgbClr val="000000"/>
              </a:solidFill>
              <a:latin typeface="Arial"/>
            </a:endParaRPr>
          </a:p>
        </p:txBody>
      </p:sp>
      <p:sp>
        <p:nvSpPr>
          <p:cNvPr id="265" name="Text 15"/>
          <p:cNvSpPr/>
          <p:nvPr/>
        </p:nvSpPr>
        <p:spPr>
          <a:xfrm>
            <a:off x="803880" y="3693240"/>
            <a:ext cx="4319280" cy="198000"/>
          </a:xfrm>
          <a:prstGeom prst="rect">
            <a:avLst/>
          </a:prstGeom>
          <a:noFill/>
          <a:ln w="0">
            <a:noFill/>
          </a:ln>
        </p:spPr>
        <p:style>
          <a:lnRef idx="0"/>
          <a:fillRef idx="0"/>
          <a:effectRef idx="0"/>
          <a:fontRef idx="minor"/>
        </p:style>
        <p:txBody>
          <a:bodyPr wrap="none" lIns="0" rIns="0" tIns="0" bIns="0" anchor="t">
            <a:noAutofit/>
          </a:bodyPr>
          <a:p>
            <a:pPr>
              <a:lnSpc>
                <a:spcPts val="1562"/>
              </a:lnSpc>
            </a:pPr>
            <a:r>
              <a:rPr b="0" lang="en-US" sz="1200" spc="-1" strike="noStrike">
                <a:solidFill>
                  <a:srgbClr val="000000"/>
                </a:solidFill>
                <a:latin typeface="Lato"/>
                <a:ea typeface="Lato"/>
              </a:rPr>
              <a:t>Riduzione del costo opportunità di una permanenza prolungata</a:t>
            </a:r>
            <a:endParaRPr b="0" lang="it-IT" sz="1200" spc="-1" strike="noStrike">
              <a:solidFill>
                <a:srgbClr val="000000"/>
              </a:solidFill>
              <a:latin typeface="Arial"/>
            </a:endParaRPr>
          </a:p>
          <a:p>
            <a:pPr>
              <a:lnSpc>
                <a:spcPts val="1562"/>
              </a:lnSpc>
            </a:pPr>
            <a:r>
              <a:rPr b="0" lang="en-US" sz="1200" spc="-1" strike="noStrike">
                <a:solidFill>
                  <a:srgbClr val="000000"/>
                </a:solidFill>
                <a:latin typeface="Lato"/>
                <a:ea typeface="Lato"/>
              </a:rPr>
              <a:t>in affitto</a:t>
            </a:r>
            <a:endParaRPr b="0" lang="it-IT" sz="1200" spc="-1" strike="noStrike">
              <a:solidFill>
                <a:srgbClr val="000000"/>
              </a:solidFill>
              <a:latin typeface="Arial"/>
            </a:endParaRPr>
          </a:p>
        </p:txBody>
      </p:sp>
      <p:sp>
        <p:nvSpPr>
          <p:cNvPr id="266" name="PlaceHolder 1"/>
          <p:cNvSpPr>
            <a:spLocks noGrp="1"/>
          </p:cNvSpPr>
          <p:nvPr>
            <p:ph type="title"/>
          </p:nvPr>
        </p:nvSpPr>
        <p:spPr>
          <a:xfrm>
            <a:off x="311760" y="22644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Social Return on Investment</a:t>
            </a:r>
            <a:endParaRPr b="0" lang="it-IT" sz="2800" spc="-1" strike="noStrike">
              <a:solidFill>
                <a:srgbClr val="000000"/>
              </a:solidFill>
              <a:latin typeface="Arial"/>
            </a:endParaRPr>
          </a:p>
        </p:txBody>
      </p:sp>
      <p:sp>
        <p:nvSpPr>
          <p:cNvPr id="267" name="Text 1"/>
          <p:cNvSpPr/>
          <p:nvPr/>
        </p:nvSpPr>
        <p:spPr>
          <a:xfrm>
            <a:off x="6533640" y="1045440"/>
            <a:ext cx="1135440" cy="230400"/>
          </a:xfrm>
          <a:prstGeom prst="rect">
            <a:avLst/>
          </a:prstGeom>
          <a:noFill/>
          <a:ln w="0">
            <a:noFill/>
          </a:ln>
        </p:spPr>
        <p:style>
          <a:lnRef idx="0"/>
          <a:fillRef idx="0"/>
          <a:effectRef idx="0"/>
          <a:fontRef idx="minor"/>
        </p:style>
        <p:txBody>
          <a:bodyPr wrap="none" lIns="0" rIns="0" tIns="0" bIns="0" anchor="t">
            <a:noAutofit/>
          </a:bodyPr>
          <a:p>
            <a:pPr algn="ctr">
              <a:lnSpc>
                <a:spcPts val="1814"/>
              </a:lnSpc>
            </a:pPr>
            <a:r>
              <a:rPr b="0" lang="en-US" sz="1810" spc="-1" strike="noStrike">
                <a:solidFill>
                  <a:srgbClr val="000000"/>
                </a:solidFill>
                <a:latin typeface="Roobert Semi Bold"/>
                <a:ea typeface="Roobert Semi Bold"/>
              </a:rPr>
              <a:t>1.5/1</a:t>
            </a:r>
            <a:endParaRPr b="0" lang="it-IT" sz="1810" spc="-1" strike="noStrike">
              <a:solidFill>
                <a:srgbClr val="000000"/>
              </a:solidFill>
              <a:latin typeface="Arial"/>
            </a:endParaRPr>
          </a:p>
        </p:txBody>
      </p:sp>
      <p:pic>
        <p:nvPicPr>
          <p:cNvPr id="268" name="Image 0" descr="preencoded.png"/>
          <p:cNvPicPr/>
          <p:nvPr/>
        </p:nvPicPr>
        <p:blipFill>
          <a:blip r:embed="rId1"/>
          <a:stretch/>
        </p:blipFill>
        <p:spPr>
          <a:xfrm>
            <a:off x="6409080" y="468360"/>
            <a:ext cx="1384560" cy="1384560"/>
          </a:xfrm>
          <a:prstGeom prst="rect">
            <a:avLst/>
          </a:prstGeom>
          <a:ln w="0">
            <a:noFill/>
          </a:ln>
        </p:spPr>
      </p:pic>
      <p:sp>
        <p:nvSpPr>
          <p:cNvPr id="269" name="Text 2"/>
          <p:cNvSpPr/>
          <p:nvPr/>
        </p:nvSpPr>
        <p:spPr>
          <a:xfrm>
            <a:off x="6524280" y="1945080"/>
            <a:ext cx="1153800" cy="144000"/>
          </a:xfrm>
          <a:prstGeom prst="rect">
            <a:avLst/>
          </a:prstGeom>
          <a:noFill/>
          <a:ln w="0">
            <a:noFill/>
          </a:ln>
        </p:spPr>
        <p:style>
          <a:lnRef idx="0"/>
          <a:fillRef idx="0"/>
          <a:effectRef idx="0"/>
          <a:fontRef idx="minor"/>
        </p:style>
        <p:txBody>
          <a:bodyPr wrap="none" lIns="0" rIns="0" tIns="0" bIns="0" anchor="t">
            <a:noAutofit/>
          </a:bodyPr>
          <a:p>
            <a:pPr algn="ctr">
              <a:lnSpc>
                <a:spcPts val="1125"/>
              </a:lnSpc>
            </a:pPr>
            <a:r>
              <a:rPr b="0" lang="en-US" sz="900" spc="-1" strike="noStrike">
                <a:solidFill>
                  <a:srgbClr val="000000"/>
                </a:solidFill>
                <a:latin typeface="Roobert Semi Bold"/>
                <a:ea typeface="Roobert Semi Bold"/>
              </a:rPr>
              <a:t>SROI minimo</a:t>
            </a:r>
            <a:endParaRPr b="0" lang="it-IT" sz="900" spc="-1" strike="noStrike">
              <a:solidFill>
                <a:srgbClr val="000000"/>
              </a:solidFill>
              <a:latin typeface="Arial"/>
            </a:endParaRPr>
          </a:p>
        </p:txBody>
      </p:sp>
      <p:sp>
        <p:nvSpPr>
          <p:cNvPr id="270" name="Text 3"/>
          <p:cNvSpPr/>
          <p:nvPr/>
        </p:nvSpPr>
        <p:spPr>
          <a:xfrm>
            <a:off x="5337360" y="2157840"/>
            <a:ext cx="3527640" cy="128520"/>
          </a:xfrm>
          <a:prstGeom prst="rect">
            <a:avLst/>
          </a:prstGeom>
          <a:noFill/>
          <a:ln w="0">
            <a:noFill/>
          </a:ln>
        </p:spPr>
        <p:style>
          <a:lnRef idx="0"/>
          <a:fillRef idx="0"/>
          <a:effectRef idx="0"/>
          <a:fontRef idx="minor"/>
        </p:style>
        <p:txBody>
          <a:bodyPr wrap="none" lIns="0" rIns="0" tIns="0" bIns="0" anchor="t">
            <a:noAutofit/>
          </a:bodyPr>
          <a:p>
            <a:pPr algn="ctr">
              <a:lnSpc>
                <a:spcPts val="1001"/>
              </a:lnSpc>
            </a:pPr>
            <a:r>
              <a:rPr b="0" lang="en-US" sz="720" spc="-1" strike="noStrike">
                <a:solidFill>
                  <a:srgbClr val="000000"/>
                </a:solidFill>
                <a:latin typeface="Reckless Medium"/>
                <a:ea typeface="Reckless Medium"/>
              </a:rPr>
              <a:t>Stima prudenziale del valore sociale generato</a:t>
            </a:r>
            <a:endParaRPr b="0" lang="it-IT" sz="720" spc="-1" strike="noStrike">
              <a:solidFill>
                <a:srgbClr val="000000"/>
              </a:solidFill>
              <a:latin typeface="Arial"/>
            </a:endParaRPr>
          </a:p>
        </p:txBody>
      </p:sp>
      <p:sp>
        <p:nvSpPr>
          <p:cNvPr id="271" name="Text 4"/>
          <p:cNvSpPr/>
          <p:nvPr/>
        </p:nvSpPr>
        <p:spPr>
          <a:xfrm>
            <a:off x="6533640" y="3024360"/>
            <a:ext cx="1135440" cy="230400"/>
          </a:xfrm>
          <a:prstGeom prst="rect">
            <a:avLst/>
          </a:prstGeom>
          <a:noFill/>
          <a:ln w="0">
            <a:noFill/>
          </a:ln>
        </p:spPr>
        <p:style>
          <a:lnRef idx="0"/>
          <a:fillRef idx="0"/>
          <a:effectRef idx="0"/>
          <a:fontRef idx="minor"/>
        </p:style>
        <p:txBody>
          <a:bodyPr wrap="none" lIns="0" rIns="0" tIns="0" bIns="0" anchor="t">
            <a:noAutofit/>
          </a:bodyPr>
          <a:p>
            <a:pPr algn="ctr">
              <a:lnSpc>
                <a:spcPts val="1814"/>
              </a:lnSpc>
            </a:pPr>
            <a:r>
              <a:rPr b="0" lang="en-US" sz="1810" spc="-1" strike="noStrike">
                <a:solidFill>
                  <a:srgbClr val="000000"/>
                </a:solidFill>
                <a:latin typeface="Roobert Semi Bold"/>
                <a:ea typeface="Roobert Semi Bold"/>
              </a:rPr>
              <a:t>2/1</a:t>
            </a:r>
            <a:endParaRPr b="0" lang="it-IT" sz="1810" spc="-1" strike="noStrike">
              <a:solidFill>
                <a:srgbClr val="000000"/>
              </a:solidFill>
              <a:latin typeface="Arial"/>
            </a:endParaRPr>
          </a:p>
        </p:txBody>
      </p:sp>
      <p:pic>
        <p:nvPicPr>
          <p:cNvPr id="272" name="Image 1" descr="preencoded.png"/>
          <p:cNvPicPr/>
          <p:nvPr/>
        </p:nvPicPr>
        <p:blipFill>
          <a:blip r:embed="rId2"/>
          <a:stretch/>
        </p:blipFill>
        <p:spPr>
          <a:xfrm>
            <a:off x="6409080" y="2447280"/>
            <a:ext cx="1384560" cy="1384560"/>
          </a:xfrm>
          <a:prstGeom prst="rect">
            <a:avLst/>
          </a:prstGeom>
          <a:ln w="0">
            <a:noFill/>
          </a:ln>
        </p:spPr>
      </p:pic>
      <p:sp>
        <p:nvSpPr>
          <p:cNvPr id="273" name="Text 5"/>
          <p:cNvSpPr/>
          <p:nvPr/>
        </p:nvSpPr>
        <p:spPr>
          <a:xfrm>
            <a:off x="6524280" y="3924000"/>
            <a:ext cx="1153800" cy="144000"/>
          </a:xfrm>
          <a:prstGeom prst="rect">
            <a:avLst/>
          </a:prstGeom>
          <a:noFill/>
          <a:ln w="0">
            <a:noFill/>
          </a:ln>
        </p:spPr>
        <p:style>
          <a:lnRef idx="0"/>
          <a:fillRef idx="0"/>
          <a:effectRef idx="0"/>
          <a:fontRef idx="minor"/>
        </p:style>
        <p:txBody>
          <a:bodyPr wrap="none" lIns="0" rIns="0" tIns="0" bIns="0" anchor="t">
            <a:noAutofit/>
          </a:bodyPr>
          <a:p>
            <a:pPr algn="ctr">
              <a:lnSpc>
                <a:spcPts val="1125"/>
              </a:lnSpc>
            </a:pPr>
            <a:r>
              <a:rPr b="0" lang="en-US" sz="900" spc="-1" strike="noStrike">
                <a:solidFill>
                  <a:srgbClr val="000000"/>
                </a:solidFill>
                <a:latin typeface="Roobert Semi Bold"/>
                <a:ea typeface="Roobert Semi Bold"/>
              </a:rPr>
              <a:t>SROI massimo</a:t>
            </a:r>
            <a:endParaRPr b="0" lang="it-IT" sz="900" spc="-1" strike="noStrike">
              <a:solidFill>
                <a:srgbClr val="000000"/>
              </a:solidFill>
              <a:latin typeface="Arial"/>
            </a:endParaRPr>
          </a:p>
        </p:txBody>
      </p:sp>
      <p:sp>
        <p:nvSpPr>
          <p:cNvPr id="274" name="Text 6"/>
          <p:cNvSpPr/>
          <p:nvPr/>
        </p:nvSpPr>
        <p:spPr>
          <a:xfrm>
            <a:off x="5337360" y="4136760"/>
            <a:ext cx="3527640" cy="128520"/>
          </a:xfrm>
          <a:prstGeom prst="rect">
            <a:avLst/>
          </a:prstGeom>
          <a:noFill/>
          <a:ln w="0">
            <a:noFill/>
          </a:ln>
        </p:spPr>
        <p:style>
          <a:lnRef idx="0"/>
          <a:fillRef idx="0"/>
          <a:effectRef idx="0"/>
          <a:fontRef idx="minor"/>
        </p:style>
        <p:txBody>
          <a:bodyPr wrap="none" lIns="0" rIns="0" tIns="0" bIns="0" anchor="t">
            <a:noAutofit/>
          </a:bodyPr>
          <a:p>
            <a:pPr algn="ctr">
              <a:lnSpc>
                <a:spcPts val="1001"/>
              </a:lnSpc>
            </a:pPr>
            <a:r>
              <a:rPr b="0" lang="en-US" sz="720" spc="-1" strike="noStrike">
                <a:solidFill>
                  <a:srgbClr val="000000"/>
                </a:solidFill>
                <a:latin typeface="Reckless Medium"/>
                <a:ea typeface="Reckless Medium"/>
              </a:rPr>
              <a:t>Stima ottimistica del valore sociale generato</a:t>
            </a:r>
            <a:endParaRPr b="0" lang="it-IT" sz="720" spc="-1" strike="noStrike">
              <a:solidFill>
                <a:srgbClr val="000000"/>
              </a:solidFill>
              <a:latin typeface="Arial"/>
            </a:endParaRPr>
          </a:p>
        </p:txBody>
      </p:sp>
      <p:sp>
        <p:nvSpPr>
          <p:cNvPr id="275" name="CasellaDiTesto 29"/>
          <p:cNvSpPr/>
          <p:nvPr/>
        </p:nvSpPr>
        <p:spPr>
          <a:xfrm>
            <a:off x="803880" y="4455360"/>
            <a:ext cx="7368120" cy="45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n-US" sz="1200" spc="-1" strike="noStrike">
                <a:solidFill>
                  <a:srgbClr val="000000"/>
                </a:solidFill>
                <a:latin typeface="Lato"/>
                <a:ea typeface="Lato"/>
              </a:rPr>
              <a:t>Per ogni euro investito nel fondo, il modello genera tra </a:t>
            </a:r>
            <a:r>
              <a:rPr b="1" lang="en-US" sz="1200" spc="-1" strike="noStrike">
                <a:solidFill>
                  <a:srgbClr val="234e71"/>
                </a:solidFill>
                <a:latin typeface="Lato"/>
                <a:ea typeface="Lato"/>
              </a:rPr>
              <a:t>1,5 e 2 euro</a:t>
            </a:r>
            <a:r>
              <a:rPr b="1" lang="en-US" sz="1200" spc="-1" strike="noStrike">
                <a:solidFill>
                  <a:srgbClr val="000000"/>
                </a:solidFill>
                <a:latin typeface="Lato"/>
                <a:ea typeface="Lato"/>
              </a:rPr>
              <a:t> di valore sociale complessivo</a:t>
            </a:r>
            <a:endParaRPr b="0" lang="it-IT"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Text 3"/>
          <p:cNvSpPr/>
          <p:nvPr/>
        </p:nvSpPr>
        <p:spPr>
          <a:xfrm>
            <a:off x="496080" y="1374120"/>
            <a:ext cx="6969600" cy="2844720"/>
          </a:xfrm>
          <a:prstGeom prst="rect">
            <a:avLst/>
          </a:prstGeom>
          <a:noFill/>
          <a:ln w="0">
            <a:noFill/>
          </a:ln>
        </p:spPr>
        <p:style>
          <a:lnRef idx="0"/>
          <a:fillRef idx="0"/>
          <a:effectRef idx="0"/>
          <a:fontRef idx="minor"/>
        </p:style>
        <p:txBody>
          <a:bodyPr lIns="0" rIns="0" tIns="0" bIns="0" anchor="t">
            <a:noAutofit/>
          </a:bodyPr>
          <a:p>
            <a:pPr>
              <a:lnSpc>
                <a:spcPts val="1562"/>
              </a:lnSpc>
            </a:pPr>
            <a:r>
              <a:rPr b="0" lang="en-US" sz="1400" spc="-1" strike="noStrike">
                <a:solidFill>
                  <a:srgbClr val="000000"/>
                </a:solidFill>
                <a:latin typeface="Lato"/>
                <a:ea typeface="Lato"/>
              </a:rPr>
              <a:t>Il modello Rent to Own si configura come una risposta innovativa e sistemica alle fragilità del mercato abitativo contemporaneo. Integrando strumenti di finanza istituzionale, pratiche cooperative e politiche pubbliche, supera la tradizionale dicotomia tra affitto e proprietà.</a:t>
            </a:r>
            <a:endParaRPr b="0" lang="it-IT" sz="1400" spc="-1" strike="noStrike">
              <a:solidFill>
                <a:srgbClr val="000000"/>
              </a:solidFill>
              <a:latin typeface="Arial"/>
            </a:endParaRPr>
          </a:p>
          <a:p>
            <a:pPr>
              <a:lnSpc>
                <a:spcPts val="1562"/>
              </a:lnSpc>
            </a:pPr>
            <a:endParaRPr b="0" lang="it-IT" sz="1400" spc="-1" strike="noStrike">
              <a:solidFill>
                <a:srgbClr val="000000"/>
              </a:solidFill>
              <a:latin typeface="Arial"/>
            </a:endParaRPr>
          </a:p>
          <a:p>
            <a:pPr>
              <a:lnSpc>
                <a:spcPts val="1562"/>
              </a:lnSpc>
            </a:pPr>
            <a:r>
              <a:rPr b="0" lang="en-US" sz="1400" spc="-1" strike="noStrike">
                <a:solidFill>
                  <a:srgbClr val="000000"/>
                </a:solidFill>
                <a:latin typeface="Lato"/>
                <a:ea typeface="Lato"/>
              </a:rPr>
              <a:t>La capitalizzazione progressiva genera benefici concreti per gli inquilini, mentre le cooperative rafforzano partecipazione, trasparenza e coesione comunitaria. La governance ibrida garantisce equilibrio tra rendimento e impatto sociale, favorendo la replicabilità in contesti diversi.</a:t>
            </a:r>
            <a:endParaRPr b="0" lang="it-IT" sz="1400" spc="-1" strike="noStrike">
              <a:solidFill>
                <a:srgbClr val="000000"/>
              </a:solidFill>
              <a:latin typeface="Arial"/>
            </a:endParaRPr>
          </a:p>
          <a:p>
            <a:pPr>
              <a:lnSpc>
                <a:spcPts val="1562"/>
              </a:lnSpc>
            </a:pPr>
            <a:endParaRPr b="0" lang="it-IT" sz="1400" spc="-1" strike="noStrike">
              <a:solidFill>
                <a:srgbClr val="000000"/>
              </a:solidFill>
              <a:latin typeface="Arial"/>
            </a:endParaRPr>
          </a:p>
          <a:p>
            <a:pPr>
              <a:lnSpc>
                <a:spcPts val="1562"/>
              </a:lnSpc>
            </a:pPr>
            <a:r>
              <a:rPr b="0" lang="en-US" sz="1400" spc="-1" strike="noStrike">
                <a:solidFill>
                  <a:srgbClr val="000000"/>
                </a:solidFill>
                <a:latin typeface="Lato"/>
                <a:ea typeface="Lato"/>
              </a:rPr>
              <a:t>Non è solo uno strumento abitativo, ma una vera infrastruttura sociale capace di promuovere mobilità sociale, stabilità economica e coesione territoriale. La sua flessibilità e sostenibilità ne fanno un modello innovativo per il futuro delle politiche abitative urbane.</a:t>
            </a:r>
            <a:endParaRPr b="0" lang="it-IT" sz="1400" spc="-1" strike="noStrike">
              <a:solidFill>
                <a:srgbClr val="000000"/>
              </a:solidFill>
              <a:latin typeface="Arial"/>
            </a:endParaRPr>
          </a:p>
          <a:p>
            <a:pPr>
              <a:lnSpc>
                <a:spcPts val="1562"/>
              </a:lnSpc>
            </a:pPr>
            <a:endParaRPr b="0" lang="it-IT" sz="1400" spc="-1" strike="noStrike">
              <a:solidFill>
                <a:srgbClr val="000000"/>
              </a:solidFill>
              <a:latin typeface="Arial"/>
            </a:endParaRPr>
          </a:p>
          <a:p>
            <a:pPr>
              <a:lnSpc>
                <a:spcPts val="1562"/>
              </a:lnSpc>
            </a:pPr>
            <a:endParaRPr b="0" lang="it-IT" sz="1400" spc="-1" strike="noStrike">
              <a:solidFill>
                <a:srgbClr val="000000"/>
              </a:solidFill>
              <a:latin typeface="Arial"/>
            </a:endParaRPr>
          </a:p>
        </p:txBody>
      </p:sp>
      <p:sp>
        <p:nvSpPr>
          <p:cNvPr id="277" name="Text 4"/>
          <p:cNvSpPr/>
          <p:nvPr/>
        </p:nvSpPr>
        <p:spPr>
          <a:xfrm>
            <a:off x="496080" y="2796840"/>
            <a:ext cx="4722480" cy="793440"/>
          </a:xfrm>
          <a:prstGeom prst="rect">
            <a:avLst/>
          </a:prstGeom>
          <a:noFill/>
          <a:ln w="0">
            <a:noFill/>
          </a:ln>
        </p:spPr>
        <p:style>
          <a:lnRef idx="0"/>
          <a:fillRef idx="0"/>
          <a:effectRef idx="0"/>
          <a:fontRef idx="minor"/>
        </p:style>
        <p:txBody>
          <a:bodyPr lIns="0" rIns="0" tIns="0" bIns="0" anchor="t">
            <a:noAutofit/>
          </a:bodyPr>
          <a:p>
            <a:pPr>
              <a:lnSpc>
                <a:spcPts val="1562"/>
              </a:lnSpc>
            </a:pPr>
            <a:endParaRPr b="0" lang="en-US" sz="970" spc="-1" strike="noStrike">
              <a:solidFill>
                <a:srgbClr val="000000"/>
              </a:solidFill>
              <a:latin typeface="Arial"/>
              <a:ea typeface="Arial"/>
            </a:endParaRPr>
          </a:p>
        </p:txBody>
      </p:sp>
      <p:sp>
        <p:nvSpPr>
          <p:cNvPr id="278" name="PlaceHolder 1"/>
          <p:cNvSpPr>
            <a:spLocks noGrp="1"/>
          </p:cNvSpPr>
          <p:nvPr>
            <p:ph type="title"/>
          </p:nvPr>
        </p:nvSpPr>
        <p:spPr>
          <a:xfrm>
            <a:off x="311760" y="236520"/>
            <a:ext cx="8520120" cy="572400"/>
          </a:xfrm>
          <a:prstGeom prst="rect">
            <a:avLst/>
          </a:prstGeom>
          <a:noFill/>
          <a:ln w="0">
            <a:noFill/>
          </a:ln>
        </p:spPr>
        <p:txBody>
          <a:bodyPr tIns="91440" bIns="91440" anchor="t">
            <a:noAutofit/>
          </a:bodyPr>
          <a:p>
            <a:pPr indent="0">
              <a:lnSpc>
                <a:spcPct val="100000"/>
              </a:lnSpc>
              <a:buNone/>
            </a:pPr>
            <a:r>
              <a:rPr b="1" lang="it-IT" sz="2800" spc="-1" strike="noStrike">
                <a:solidFill>
                  <a:schemeClr val="dk1"/>
                </a:solidFill>
                <a:latin typeface="Lato"/>
                <a:ea typeface="Lato"/>
              </a:rPr>
              <a:t>Un’infrastruttura sociale per il futuro</a:t>
            </a:r>
            <a:endParaRPr b="0" lang="it-IT"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34D70C6D01B904EB68296D2506FC226" ma:contentTypeVersion="21" ma:contentTypeDescription="Creare un nuovo documento." ma:contentTypeScope="" ma:versionID="e85b41e10c4fe293c2de07be6d71727c">
  <xsd:schema xmlns:xsd="http://www.w3.org/2001/XMLSchema" xmlns:xs="http://www.w3.org/2001/XMLSchema" xmlns:p="http://schemas.microsoft.com/office/2006/metadata/properties" xmlns:ns2="f202cd06-48d6-4329-b608-d0af9c9048ef" xmlns:ns3="09dc7010-413c-4a02-97da-7885bae36bff" targetNamespace="http://schemas.microsoft.com/office/2006/metadata/properties" ma:root="true" ma:fieldsID="3e086e695602981e4fe58f896e12d536" ns2:_="" ns3:_="">
    <xsd:import namespace="f202cd06-48d6-4329-b608-d0af9c9048ef"/>
    <xsd:import namespace="09dc7010-413c-4a02-97da-7885bae36bf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SearchProperties" minOccurs="0"/>
                <xsd:element ref="ns2:txt" minOccurs="0"/>
                <xsd:element ref="ns2:MediaServiceLocation" minOccurs="0"/>
                <xsd:element ref="ns2:MediaServiceBillingMetadata" minOccurs="0"/>
                <xsd:element ref="ns2:Ambit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2cd06-48d6-4329-b608-d0af9c9048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Tag immagine" ma:readOnly="false" ma:fieldId="{5cf76f15-5ced-4ddc-b409-7134ff3c332f}" ma:taxonomyMulti="true" ma:sspId="c0df283f-f632-4268-8fb4-b111429e8d1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txt" ma:index="22" nillable="true" ma:displayName="txt" ma:description="inserire solo in Agri-food - Sviluppo rurale" ma:format="Dropdown" ma:internalName="txt">
      <xsd:simpleType>
        <xsd:restriction base="dms:Note">
          <xsd:maxLength value="255"/>
        </xsd:restriction>
      </xsd:simpleType>
    </xsd:element>
    <xsd:element name="MediaServiceLocation" ma:index="23" nillable="true" ma:displayName="Location" ma:descrip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Ambito" ma:index="25" nillable="true" ma:displayName="Ambito" ma:format="Dropdown" ma:internalName="Ambito">
      <xsd:simpleType>
        <xsd:restriction base="dms:Choice">
          <xsd:enumeration value="Welfare e sviluppo territoriale"/>
          <xsd:enumeration value="Sostenibilità e finanza"/>
          <xsd:enumeration value="Rigenerazione urbana"/>
          <xsd:enumeration value="Politiche del lavoro"/>
          <xsd:enumeration value="Innovazione e imprenditorialità"/>
          <xsd:enumeration value="Infrastrutture"/>
          <xsd:enumeration value="Agrifood e sviluppo rurale"/>
          <xsd:enumeration value="Ecosistemi digitali"/>
        </xsd:restriction>
      </xsd:simpleType>
    </xsd:element>
  </xsd:schema>
  <xsd:schema xmlns:xsd="http://www.w3.org/2001/XMLSchema" xmlns:xs="http://www.w3.org/2001/XMLSchema" xmlns:dms="http://schemas.microsoft.com/office/2006/documentManagement/types" xmlns:pc="http://schemas.microsoft.com/office/infopath/2007/PartnerControls" targetNamespace="09dc7010-413c-4a02-97da-7885bae36bff"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5875a23-012f-4143-b10c-10a42a5e26f5}" ma:internalName="TaxCatchAll" ma:showField="CatchAllData" ma:web="09dc7010-413c-4a02-97da-7885bae36bf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mbito xmlns="f202cd06-48d6-4329-b608-d0af9c9048ef" xsi:nil="true"/>
    <lcf76f155ced4ddcb4097134ff3c332f xmlns="f202cd06-48d6-4329-b608-d0af9c9048ef">
      <Terms xmlns="http://schemas.microsoft.com/office/infopath/2007/PartnerControls"/>
    </lcf76f155ced4ddcb4097134ff3c332f>
    <txt xmlns="f202cd06-48d6-4329-b608-d0af9c9048ef" xsi:nil="true"/>
    <TaxCatchAll xmlns="09dc7010-413c-4a02-97da-7885bae36bff" xsi:nil="true"/>
  </documentManagement>
</p:properties>
</file>

<file path=customXml/itemProps1.xml><?xml version="1.0" encoding="utf-8"?>
<ds:datastoreItem xmlns:ds="http://schemas.openxmlformats.org/officeDocument/2006/customXml" ds:itemID="{78532B79-2485-4003-9AC9-FE4609C7ECA8}">
  <ds:schemaRefs>
    <ds:schemaRef ds:uri="http://schemas.microsoft.com/sharepoint/v3/contenttype/forms"/>
  </ds:schemaRefs>
</ds:datastoreItem>
</file>

<file path=customXml/itemProps2.xml><?xml version="1.0" encoding="utf-8"?>
<ds:datastoreItem xmlns:ds="http://schemas.openxmlformats.org/officeDocument/2006/customXml" ds:itemID="{03A7594D-B342-435B-B2E7-3C0373461936}">
  <ds:schemaRefs>
    <ds:schemaRef ds:uri="09dc7010-413c-4a02-97da-7885bae36bff"/>
    <ds:schemaRef ds:uri="f202cd06-48d6-4329-b608-d0af9c9048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F9D8C32-3AF5-4371-9D9D-BA3C9302BE12}">
  <ds:schemaRefs>
    <ds:schemaRef ds:uri="09dc7010-413c-4a02-97da-7885bae36bff"/>
    <ds:schemaRef ds:uri="f202cd06-48d6-4329-b608-d0af9c9048ef"/>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Application>LibreOffice/7.5.7.1$Windows_x86 LibreOffice_project/47eb0cf7efbacdee9b19ae25d6752381ede23126</Application>
  <AppVersion>15.0000</AppVersion>
  <Words>2476</Words>
  <Paragraphs>245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Utente</dc:creator>
  <dc:description/>
  <dc:language>it-IT</dc:language>
  <cp:lastModifiedBy>Luigi Corvo</cp:lastModifiedBy>
  <dcterms:modified xsi:type="dcterms:W3CDTF">2026-04-14T14:24:58Z</dcterms:modified>
  <cp:revision>8</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0x010100534D70C6D01B904EB68296D2506FC226</vt:lpwstr>
  </property>
  <property fmtid="{D5CDD505-2E9C-101B-9397-08002B2CF9AE}" pid="3" name="Notes">
    <vt:i4>25</vt:i4>
  </property>
  <property fmtid="{D5CDD505-2E9C-101B-9397-08002B2CF9AE}" pid="4" name="PresentationFormat">
    <vt:lpwstr>Presentazione su schermo (16:9)</vt:lpwstr>
  </property>
  <property fmtid="{D5CDD505-2E9C-101B-9397-08002B2CF9AE}" pid="5" name="Slides">
    <vt:i4>25</vt:i4>
  </property>
</Properties>
</file>